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1" r:id="rId2"/>
    <p:sldMasterId id="2147483734" r:id="rId3"/>
  </p:sldMasterIdLst>
  <p:notesMasterIdLst>
    <p:notesMasterId r:id="rId15"/>
  </p:notesMasterIdLst>
  <p:sldIdLst>
    <p:sldId id="287" r:id="rId4"/>
    <p:sldId id="289" r:id="rId5"/>
    <p:sldId id="290" r:id="rId6"/>
    <p:sldId id="291" r:id="rId7"/>
    <p:sldId id="292" r:id="rId8"/>
    <p:sldId id="293" r:id="rId9"/>
    <p:sldId id="295" r:id="rId10"/>
    <p:sldId id="296" r:id="rId11"/>
    <p:sldId id="297" r:id="rId12"/>
    <p:sldId id="298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Papadimitirou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D28D"/>
    <a:srgbClr val="16D8C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6190" autoAdjust="0"/>
  </p:normalViewPr>
  <p:slideViewPr>
    <p:cSldViewPr snapToGrid="0">
      <p:cViewPr varScale="1">
        <p:scale>
          <a:sx n="76" d="100"/>
          <a:sy n="76" d="100"/>
        </p:scale>
        <p:origin x="126" y="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9921A-A162-4E69-8360-B95B94384325}" type="datetimeFigureOut">
              <a:rPr lang="en-CA" smtClean="0"/>
              <a:t>2017-08-25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F6942-8749-4F3E-92DF-62E72CECF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7144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0276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6605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287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45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2246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F6942-8749-4F3E-92DF-62E72CECFC8E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095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772" y="0"/>
            <a:ext cx="12192000" cy="6858000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329609" y="470490"/>
            <a:ext cx="11536326" cy="591702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32" y="1488218"/>
            <a:ext cx="6564736" cy="191322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210232" y="6353673"/>
            <a:ext cx="577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u="none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www.seedifferent.ca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42596" y="3429000"/>
            <a:ext cx="7906808" cy="645054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400">
                <a:solidFill>
                  <a:schemeClr val="bg1"/>
                </a:solidFill>
              </a:defRPr>
            </a:lvl4pPr>
            <a:lvl5pPr algn="ct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781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988362"/>
            <a:ext cx="10780776" cy="830122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30688"/>
            <a:ext cx="12192000" cy="48768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6CB321-D85D-468D-A714-18BF96E045BE}" type="datetimeFigureOut">
              <a:rPr lang="en-CA" smtClean="0"/>
              <a:t>2017-08-25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60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C008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193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>
            <a:lvl1pPr>
              <a:defRPr>
                <a:solidFill>
                  <a:srgbClr val="EC008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71525" y="714376"/>
            <a:ext cx="7734300" cy="478155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0953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772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329609" y="470490"/>
            <a:ext cx="11536326" cy="591702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32" y="1488218"/>
            <a:ext cx="6564735" cy="191322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210232" y="6353673"/>
            <a:ext cx="577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u="none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www.seedifferent.ca 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42596" y="3429000"/>
            <a:ext cx="7906808" cy="645054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400">
                <a:solidFill>
                  <a:schemeClr val="bg1"/>
                </a:solidFill>
              </a:defRPr>
            </a:lvl4pPr>
            <a:lvl5pPr algn="ct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3167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24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512" y="669184"/>
            <a:ext cx="10700004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120" baseline="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6CB321-D85D-468D-A714-18BF96E045BE}" type="datetimeFigureOut">
              <a:rPr lang="en-CA" smtClean="0"/>
              <a:t>2017-08-25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04805"/>
            <a:ext cx="12192000" cy="7531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79" y="6203346"/>
            <a:ext cx="2387642" cy="6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96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4" y="499533"/>
            <a:ext cx="10772775" cy="1176867"/>
          </a:xfrm>
        </p:spPr>
        <p:txBody>
          <a:bodyPr>
            <a:normAutofit/>
          </a:bodyPr>
          <a:lstStyle>
            <a:lvl1pPr>
              <a:defRPr sz="4400"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981200"/>
            <a:ext cx="10753725" cy="379666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4204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512" y="736930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6929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4" y="499534"/>
            <a:ext cx="10772775" cy="120144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+mn-lt"/>
                <a:cs typeface="Arial" panose="020B0604020202020204" pitchFamily="34" charset="0"/>
              </a:defRPr>
            </a:lvl4pPr>
            <a:lvl5pPr>
              <a:defRPr sz="1600">
                <a:latin typeface="+mn-lt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+mn-lt"/>
                <a:cs typeface="Arial" panose="020B0604020202020204" pitchFamily="34" charset="0"/>
              </a:defRPr>
            </a:lvl4pPr>
            <a:lvl5pPr>
              <a:defRPr sz="1600">
                <a:latin typeface="+mn-lt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5924916"/>
            <a:ext cx="12192000" cy="933084"/>
          </a:xfrm>
          <a:prstGeom prst="rect">
            <a:avLst/>
          </a:prstGeom>
        </p:spPr>
        <p:txBody>
          <a:bodyPr/>
          <a:lstStyle/>
          <a:p>
            <a:fld id="{7B0009BD-45A0-4524-964F-7F077B8068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163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3966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029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0316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5924916"/>
            <a:ext cx="12192000" cy="933084"/>
          </a:xfrm>
          <a:prstGeom prst="rect">
            <a:avLst/>
          </a:prstGeom>
        </p:spPr>
        <p:txBody>
          <a:bodyPr/>
          <a:lstStyle/>
          <a:p>
            <a:fld id="{7B0009BD-45A0-4524-964F-7F077B8068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3875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5924916"/>
            <a:ext cx="12192000" cy="933084"/>
          </a:xfrm>
          <a:prstGeom prst="rect">
            <a:avLst/>
          </a:prstGeom>
        </p:spPr>
        <p:txBody>
          <a:bodyPr/>
          <a:lstStyle/>
          <a:p>
            <a:fld id="{7B0009BD-45A0-4524-964F-7F077B8068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877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24070"/>
          </a:xfrm>
          <a:prstGeom prst="rect">
            <a:avLst/>
          </a:prstGeom>
          <a:solidFill>
            <a:srgbClr val="E2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512" y="669184"/>
            <a:ext cx="10700004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120" baseline="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6CB321-D85D-468D-A714-18BF96E045BE}" type="datetimeFigureOut">
              <a:rPr lang="en-CA" smtClean="0"/>
              <a:t>2017-08-25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5924916"/>
            <a:ext cx="12192000" cy="9330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B0009BD-45A0-4524-964F-7F077B80685D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120885"/>
            <a:ext cx="12192000" cy="7531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193006"/>
            <a:ext cx="2438400" cy="6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57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0058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1298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  <a:lvl2pPr>
              <a:defRPr sz="2800">
                <a:latin typeface="+mn-lt"/>
                <a:cs typeface="Arial" panose="020B0604020202020204" pitchFamily="34" charset="0"/>
              </a:defRPr>
            </a:lvl2pPr>
            <a:lvl3pPr>
              <a:defRPr sz="2400">
                <a:latin typeface="+mn-lt"/>
                <a:cs typeface="Arial" panose="020B0604020202020204" pitchFamily="34" charset="0"/>
              </a:defRPr>
            </a:lvl3pPr>
            <a:lvl4pPr>
              <a:defRPr sz="2000">
                <a:latin typeface="+mn-lt"/>
                <a:cs typeface="Arial" panose="020B0604020202020204" pitchFamily="34" charset="0"/>
              </a:defRPr>
            </a:lvl4pPr>
            <a:lvl5pPr>
              <a:defRPr sz="2000">
                <a:latin typeface="+mn-lt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6538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988362"/>
            <a:ext cx="10780776" cy="830122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30688"/>
            <a:ext cx="12192000" cy="48768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6CB321-D85D-468D-A714-18BF96E045BE}" type="datetimeFigureOut">
              <a:rPr lang="en-CA" smtClean="0"/>
              <a:t>2017-08-25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750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6097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71525" y="714376"/>
            <a:ext cx="7734300" cy="478155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374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772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329609" y="470490"/>
            <a:ext cx="11536326" cy="5917020"/>
          </a:xfrm>
          <a:prstGeom prst="rect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accent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32" y="1488218"/>
            <a:ext cx="6564735" cy="1913219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210232" y="6353673"/>
            <a:ext cx="577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u="none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www.seedifferent.ca 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142596" y="3429000"/>
            <a:ext cx="7906808" cy="645054"/>
          </a:xfrm>
        </p:spPr>
        <p:txBody>
          <a:bodyPr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  <a:lvl2pPr algn="ctr">
              <a:defRPr sz="2400">
                <a:solidFill>
                  <a:schemeClr val="bg1"/>
                </a:solidFill>
              </a:defRPr>
            </a:lvl2pPr>
            <a:lvl3pPr algn="ctr">
              <a:defRPr sz="2400">
                <a:solidFill>
                  <a:schemeClr val="bg1"/>
                </a:solidFill>
              </a:defRPr>
            </a:lvl3pPr>
            <a:lvl4pPr algn="ctr">
              <a:defRPr sz="2400">
                <a:solidFill>
                  <a:schemeClr val="bg1"/>
                </a:solidFill>
              </a:defRPr>
            </a:lvl4pPr>
            <a:lvl5pPr algn="ctr"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presentation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1423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240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7512" y="669184"/>
            <a:ext cx="10700004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120" baseline="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6CB321-D85D-468D-A714-18BF96E045BE}" type="datetimeFigureOut">
              <a:rPr lang="en-CA" smtClean="0"/>
              <a:t>2017-08-25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104805"/>
            <a:ext cx="12192000" cy="7531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79" y="6203346"/>
            <a:ext cx="2387642" cy="6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68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4" y="499533"/>
            <a:ext cx="10772775" cy="1176867"/>
          </a:xfrm>
        </p:spPr>
        <p:txBody>
          <a:bodyPr>
            <a:normAutofit/>
          </a:bodyPr>
          <a:lstStyle>
            <a:lvl1pPr>
              <a:defRPr sz="4400"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981200"/>
            <a:ext cx="10753725" cy="379666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1600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512" y="736930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3522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4" y="499534"/>
            <a:ext cx="10772775" cy="1201448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accent3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+mn-lt"/>
                <a:cs typeface="Arial" panose="020B0604020202020204" pitchFamily="34" charset="0"/>
              </a:defRPr>
            </a:lvl4pPr>
            <a:lvl5pPr>
              <a:defRPr sz="1600">
                <a:latin typeface="+mn-lt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+mn-lt"/>
                <a:cs typeface="Arial" panose="020B0604020202020204" pitchFamily="34" charset="0"/>
              </a:defRPr>
            </a:lvl4pPr>
            <a:lvl5pPr>
              <a:defRPr sz="1600">
                <a:latin typeface="+mn-lt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968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4" y="499533"/>
            <a:ext cx="10772775" cy="1176867"/>
          </a:xfrm>
        </p:spPr>
        <p:txBody>
          <a:bodyPr>
            <a:normAutofit/>
          </a:bodyPr>
          <a:lstStyle>
            <a:lvl1pPr>
              <a:defRPr sz="4400" b="0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1981200"/>
            <a:ext cx="10753725" cy="3796665"/>
          </a:xfrm>
        </p:spPr>
        <p:txBody>
          <a:bodyPr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39856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39665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029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0316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5631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67466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2073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12986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  <a:lvl2pPr>
              <a:defRPr sz="2800">
                <a:latin typeface="+mn-lt"/>
                <a:cs typeface="Arial" panose="020B0604020202020204" pitchFamily="34" charset="0"/>
              </a:defRPr>
            </a:lvl2pPr>
            <a:lvl3pPr>
              <a:defRPr sz="2400">
                <a:latin typeface="+mn-lt"/>
                <a:cs typeface="Arial" panose="020B0604020202020204" pitchFamily="34" charset="0"/>
              </a:defRPr>
            </a:lvl3pPr>
            <a:lvl4pPr>
              <a:defRPr sz="2000">
                <a:latin typeface="+mn-lt"/>
                <a:cs typeface="Arial" panose="020B0604020202020204" pitchFamily="34" charset="0"/>
              </a:defRPr>
            </a:lvl4pPr>
            <a:lvl5pPr>
              <a:defRPr sz="2000">
                <a:latin typeface="+mn-lt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1693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4988362"/>
            <a:ext cx="10780776" cy="830122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30688"/>
            <a:ext cx="12192000" cy="487680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E6CB321-D85D-468D-A714-18BF96E045BE}" type="datetimeFigureOut">
              <a:rPr lang="en-CA" smtClean="0"/>
              <a:t>2017-08-25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193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>
                <a:latin typeface="+mn-lt"/>
                <a:cs typeface="Arial" panose="020B0604020202020204" pitchFamily="34" charset="0"/>
              </a:defRPr>
            </a:lvl1pPr>
            <a:lvl2pPr>
              <a:defRPr>
                <a:latin typeface="+mn-lt"/>
                <a:cs typeface="Arial" panose="020B0604020202020204" pitchFamily="34" charset="0"/>
              </a:defRPr>
            </a:lvl2pPr>
            <a:lvl3pPr>
              <a:defRPr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9787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71525" y="714376"/>
            <a:ext cx="7734300" cy="478155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96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512" y="736930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rgbClr val="EC008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483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7224" y="499534"/>
            <a:ext cx="10772775" cy="1201448"/>
          </a:xfrm>
        </p:spPr>
        <p:txBody>
          <a:bodyPr>
            <a:normAutofit/>
          </a:bodyPr>
          <a:lstStyle>
            <a:lvl1pPr>
              <a:defRPr sz="4400">
                <a:solidFill>
                  <a:srgbClr val="EC008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+mn-lt"/>
                <a:cs typeface="Arial" panose="020B0604020202020204" pitchFamily="34" charset="0"/>
              </a:defRPr>
            </a:lvl4pPr>
            <a:lvl5pPr>
              <a:defRPr sz="1600">
                <a:latin typeface="+mn-lt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>
                <a:latin typeface="+mn-lt"/>
                <a:cs typeface="Arial" panose="020B0604020202020204" pitchFamily="34" charset="0"/>
              </a:defRPr>
            </a:lvl1pPr>
            <a:lvl2pPr>
              <a:defRPr sz="2000">
                <a:latin typeface="+mn-lt"/>
                <a:cs typeface="Arial" panose="020B0604020202020204" pitchFamily="34" charset="0"/>
              </a:defRPr>
            </a:lvl2pPr>
            <a:lvl3pPr>
              <a:defRPr sz="1800">
                <a:latin typeface="+mn-lt"/>
                <a:cs typeface="Arial" panose="020B0604020202020204" pitchFamily="34" charset="0"/>
              </a:defRPr>
            </a:lvl3pPr>
            <a:lvl4pPr>
              <a:defRPr sz="1600">
                <a:latin typeface="+mn-lt"/>
                <a:cs typeface="Arial" panose="020B0604020202020204" pitchFamily="34" charset="0"/>
              </a:defRPr>
            </a:lvl4pPr>
            <a:lvl5pPr>
              <a:defRPr sz="1600">
                <a:latin typeface="+mn-lt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182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3966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029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0316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793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356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282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129867"/>
          </a:xfrm>
          <a:prstGeom prst="rect">
            <a:avLst/>
          </a:prstGeom>
          <a:solidFill>
            <a:srgbClr val="EC00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>
                <a:latin typeface="+mn-lt"/>
                <a:cs typeface="Arial" panose="020B0604020202020204" pitchFamily="34" charset="0"/>
              </a:defRPr>
            </a:lvl1pPr>
            <a:lvl2pPr>
              <a:defRPr sz="2800">
                <a:latin typeface="+mn-lt"/>
                <a:cs typeface="Arial" panose="020B0604020202020204" pitchFamily="34" charset="0"/>
              </a:defRPr>
            </a:lvl2pPr>
            <a:lvl3pPr>
              <a:defRPr sz="2400">
                <a:latin typeface="+mn-lt"/>
                <a:cs typeface="Arial" panose="020B0604020202020204" pitchFamily="34" charset="0"/>
              </a:defRPr>
            </a:lvl3pPr>
            <a:lvl4pPr>
              <a:defRPr sz="2000">
                <a:latin typeface="+mn-lt"/>
                <a:cs typeface="Arial" panose="020B0604020202020204" pitchFamily="34" charset="0"/>
              </a:defRPr>
            </a:lvl4pPr>
            <a:lvl5pPr>
              <a:defRPr sz="2000">
                <a:latin typeface="+mn-lt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183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11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104805"/>
            <a:ext cx="12192000" cy="7531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6203346"/>
            <a:ext cx="2438400" cy="69585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324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6656" y="6362700"/>
            <a:ext cx="576411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35EC9BF-685F-4B6C-B779-900C2E33FD0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9431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120" baseline="0">
          <a:solidFill>
            <a:srgbClr val="EC008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11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104805"/>
            <a:ext cx="12192000" cy="7531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79" y="6203346"/>
            <a:ext cx="2387642" cy="69585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324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6656" y="6362700"/>
            <a:ext cx="576411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35EC9BF-685F-4B6C-B779-900C2E33FD0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22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120" baseline="0">
          <a:solidFill>
            <a:schemeClr val="accent2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11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6104805"/>
            <a:ext cx="12192000" cy="75319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79" y="6203346"/>
            <a:ext cx="2387642" cy="69585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53246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76656" y="6371883"/>
            <a:ext cx="576411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35EC9BF-685F-4B6C-B779-900C2E33FD0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046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120" baseline="0">
          <a:solidFill>
            <a:schemeClr val="accent3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acecorps.gov/wws/lesson-plans/icebe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uo13FrNX6g" TargetMode="Externa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hyperlink" Target="http://www.peacecorps.gov/wws/lesson-plans/icebe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Workshop 1: Getting Started-</a:t>
            </a:r>
          </a:p>
          <a:p>
            <a:r>
              <a:rPr lang="en-US" dirty="0"/>
              <a:t>Diversity and Identity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08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Iceberg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912" y="6273225"/>
            <a:ext cx="613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Adapted from Culture Matters: The </a:t>
            </a:r>
            <a:r>
              <a:rPr lang="en-US" sz="1400" dirty="0">
                <a:solidFill>
                  <a:schemeClr val="bg1"/>
                </a:solidFill>
                <a:hlinkClick r:id="rId3"/>
              </a:rPr>
              <a:t>Peace Corps </a:t>
            </a:r>
            <a:r>
              <a:rPr lang="en-US" sz="1400" dirty="0">
                <a:solidFill>
                  <a:schemeClr val="bg1"/>
                </a:solidFill>
              </a:rPr>
              <a:t>Cross-Cultural Workbook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chicostateblog.files.wordpress.com/2012/03/iceberg3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1" y="1549399"/>
            <a:ext cx="6197600" cy="43137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0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We all have diverse talents, skills and experiences.</a:t>
            </a:r>
          </a:p>
          <a:p>
            <a:pPr marL="4572" lvl="1" indent="0">
              <a:buNone/>
            </a:pPr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Canada is a diverse country. This diversity brings </a:t>
            </a:r>
            <a:r>
              <a:rPr lang="en-CA" dirty="0">
                <a:solidFill>
                  <a:schemeClr val="accent3"/>
                </a:solidFill>
              </a:rPr>
              <a:t>numerous challenges </a:t>
            </a:r>
            <a:r>
              <a:rPr lang="en-CA" dirty="0"/>
              <a:t>and </a:t>
            </a:r>
            <a:r>
              <a:rPr lang="en-CA" dirty="0">
                <a:solidFill>
                  <a:schemeClr val="accent3"/>
                </a:solidFill>
              </a:rPr>
              <a:t>assets </a:t>
            </a:r>
            <a:r>
              <a:rPr lang="en-CA"/>
              <a:t>to our society</a:t>
            </a:r>
            <a:r>
              <a:rPr lang="en-CA" dirty="0"/>
              <a:t>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Diversity is a </a:t>
            </a:r>
            <a:r>
              <a:rPr lang="en-CA" dirty="0">
                <a:solidFill>
                  <a:schemeClr val="accent3"/>
                </a:solidFill>
              </a:rPr>
              <a:t>fact</a:t>
            </a:r>
            <a:r>
              <a:rPr lang="en-CA" dirty="0"/>
              <a:t>. Inclusion is a </a:t>
            </a:r>
            <a:r>
              <a:rPr lang="en-CA" dirty="0">
                <a:solidFill>
                  <a:schemeClr val="accent3"/>
                </a:solidFill>
              </a:rPr>
              <a:t>choice/action</a:t>
            </a:r>
            <a:r>
              <a:rPr lang="en-CA" dirty="0"/>
              <a:t>. </a:t>
            </a:r>
          </a:p>
          <a:p>
            <a:pPr marL="4572" lvl="1" indent="0">
              <a:buNone/>
            </a:pPr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/>
              <a:t>We all have complex identities, consisting of </a:t>
            </a:r>
            <a:r>
              <a:rPr lang="en-CA" dirty="0">
                <a:solidFill>
                  <a:schemeClr val="accent3"/>
                </a:solidFill>
              </a:rPr>
              <a:t>visible</a:t>
            </a:r>
            <a:r>
              <a:rPr lang="en-CA" dirty="0">
                <a:solidFill>
                  <a:schemeClr val="accent1"/>
                </a:solidFill>
              </a:rPr>
              <a:t> </a:t>
            </a:r>
            <a:r>
              <a:rPr lang="en-CA" dirty="0">
                <a:solidFill>
                  <a:schemeClr val="tx1"/>
                </a:solidFill>
              </a:rPr>
              <a:t>and</a:t>
            </a:r>
            <a:r>
              <a:rPr lang="en-CA" dirty="0">
                <a:solidFill>
                  <a:schemeClr val="accent1"/>
                </a:solidFill>
              </a:rPr>
              <a:t> </a:t>
            </a:r>
            <a:r>
              <a:rPr lang="en-CA" dirty="0">
                <a:solidFill>
                  <a:schemeClr val="accent3"/>
                </a:solidFill>
              </a:rPr>
              <a:t>invisible components.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6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Indigenous Land Acknowledgment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57224" y="3086101"/>
            <a:ext cx="5317743" cy="8255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Why is it important to acknowledge the land in which our school resides? 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07465"/>
            <a:ext cx="5378704" cy="358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Pronoun Checks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81" y="1881323"/>
            <a:ext cx="4779818" cy="3183775"/>
          </a:xfrm>
          <a:prstGeom prst="rect">
            <a:avLst/>
          </a:prstGeo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839785" y="2488723"/>
            <a:ext cx="4316415" cy="1587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/>
              <a:t>Why do we do them?</a:t>
            </a:r>
          </a:p>
          <a:p>
            <a:pPr>
              <a:buFont typeface="Arial" pitchFamily="34" charset="0"/>
              <a:buChar char="•"/>
            </a:pPr>
            <a:endParaRPr lang="en-US"/>
          </a:p>
          <a:p>
            <a:pPr>
              <a:buFont typeface="Arial" pitchFamily="34" charset="0"/>
              <a:buChar char="•"/>
            </a:pPr>
            <a:r>
              <a:rPr lang="en-US"/>
              <a:t>Why are they important?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4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Commitments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u="sng" dirty="0">
                <a:hlinkClick r:id="rId2"/>
              </a:rPr>
              <a:t>https://www.youtube.com/watch?v=wuo13FrNX6g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8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Commitments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76" y="3289301"/>
            <a:ext cx="6308343" cy="444500"/>
          </a:xfrm>
        </p:spPr>
        <p:txBody>
          <a:bodyPr/>
          <a:lstStyle/>
          <a:p>
            <a:r>
              <a:rPr lang="en-CA" dirty="0">
                <a:latin typeface="Palatino Linotype" panose="02040502050505030304" pitchFamily="18" charset="0"/>
              </a:rPr>
              <a:t>Which commitments do we want to adopt?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2264142"/>
            <a:ext cx="4406899" cy="29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23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803400"/>
            <a:ext cx="3581400" cy="2381977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>
            <a:off x="787400" y="1803400"/>
            <a:ext cx="6096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latin typeface="Palatino Linotype" panose="02040502050505030304" pitchFamily="18" charset="0"/>
              </a:rPr>
              <a:t>Listening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Palatino Linotype" panose="02040502050505030304" pitchFamily="18" charset="0"/>
              </a:rPr>
              <a:t>Right to Pass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Palatino Linotype" panose="02040502050505030304" pitchFamily="18" charset="0"/>
              </a:rPr>
              <a:t>Appreciation</a:t>
            </a:r>
          </a:p>
          <a:p>
            <a:pPr marL="571500" lvl="0" indent="-571500"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latin typeface="Palatino Linotype" panose="02040502050505030304" pitchFamily="18" charset="0"/>
              </a:rPr>
              <a:t>Confidentiality</a:t>
            </a: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latin typeface="Palatino Linotype" panose="02040502050505030304" pitchFamily="18" charset="0"/>
              </a:rPr>
              <a:t>Speak for Yourself</a:t>
            </a:r>
          </a:p>
          <a:p>
            <a:pPr marL="571500" indent="-571500">
              <a:buClrTx/>
              <a:buFont typeface="Arial" panose="020B0604020202020204" pitchFamily="34" charset="0"/>
              <a:buChar char="•"/>
            </a:pPr>
            <a:r>
              <a:rPr lang="en-US" sz="3600" dirty="0">
                <a:latin typeface="Palatino Linotype" panose="02040502050505030304" pitchFamily="18" charset="0"/>
              </a:rPr>
              <a:t>Right to “Ouch”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921" y="540577"/>
            <a:ext cx="7226885" cy="1083210"/>
          </a:xfrm>
        </p:spPr>
        <p:txBody>
          <a:bodyPr/>
          <a:lstStyle/>
          <a:p>
            <a:pPr algn="ctr"/>
            <a:r>
              <a:rPr lang="en-CA" sz="5400" dirty="0">
                <a:solidFill>
                  <a:schemeClr val="accent3"/>
                </a:solidFill>
              </a:rPr>
              <a:t>Community Commitments</a:t>
            </a:r>
          </a:p>
        </p:txBody>
      </p:sp>
    </p:spTree>
    <p:extLst>
      <p:ext uri="{BB962C8B-B14F-4D97-AF65-F5344CB8AC3E}">
        <p14:creationId xmlns:p14="http://schemas.microsoft.com/office/powerpoint/2010/main" val="96937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Icebreaker: Human Bingo </a:t>
            </a:r>
          </a:p>
        </p:txBody>
      </p:sp>
      <p:pic>
        <p:nvPicPr>
          <p:cNvPr id="4" name="Picture 2" descr="https://c2.staticflickr.com/8/7229/7187755892_857f7b387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90" y="1676400"/>
            <a:ext cx="4048294" cy="3797300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632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 </a:t>
            </a:r>
            <a:r>
              <a:rPr lang="en-US" dirty="0" err="1"/>
              <a:t>Kahoot</a:t>
            </a:r>
            <a:r>
              <a:rPr lang="en-US" dirty="0"/>
              <a:t> Quiz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6657" y="1981200"/>
            <a:ext cx="4555744" cy="3796665"/>
          </a:xfrm>
        </p:spPr>
        <p:txBody>
          <a:bodyPr/>
          <a:lstStyle/>
          <a:p>
            <a:r>
              <a:rPr lang="en-US" dirty="0"/>
              <a:t>How much do you know about Canada’s diversity? </a:t>
            </a:r>
          </a:p>
          <a:p>
            <a:endParaRPr lang="en-US" dirty="0"/>
          </a:p>
          <a:p>
            <a:r>
              <a:rPr lang="en-US" dirty="0"/>
              <a:t>Text in to play! 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95" y="1981200"/>
            <a:ext cx="4599172" cy="2908300"/>
          </a:xfrm>
          <a:prstGeom prst="rect">
            <a:avLst/>
          </a:prstGeom>
          <a:ln w="38100">
            <a:solidFill>
              <a:schemeClr val="accent3"/>
            </a:solidFill>
          </a:ln>
        </p:spPr>
      </p:pic>
    </p:spTree>
    <p:extLst>
      <p:ext uri="{BB962C8B-B14F-4D97-AF65-F5344CB8AC3E}">
        <p14:creationId xmlns:p14="http://schemas.microsoft.com/office/powerpoint/2010/main" val="171179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Iceberg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760" y="1981200"/>
            <a:ext cx="6750755" cy="3797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424" y="6273225"/>
            <a:ext cx="6130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Adapted from Culture Matters: The </a:t>
            </a:r>
            <a:r>
              <a:rPr lang="en-US" sz="1400" dirty="0">
                <a:solidFill>
                  <a:schemeClr val="bg1"/>
                </a:solidFill>
                <a:hlinkClick r:id="rId4"/>
              </a:rPr>
              <a:t>Peace Corps </a:t>
            </a:r>
            <a:r>
              <a:rPr lang="en-US" sz="1400" dirty="0">
                <a:solidFill>
                  <a:schemeClr val="bg1"/>
                </a:solidFill>
              </a:rPr>
              <a:t>Cross-Cultural Workbook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6376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See Different Colour Theme">
      <a:dk1>
        <a:sysClr val="windowText" lastClr="000000"/>
      </a:dk1>
      <a:lt1>
        <a:sysClr val="window" lastClr="FFFFFF"/>
      </a:lt1>
      <a:dk2>
        <a:srgbClr val="262626"/>
      </a:dk2>
      <a:lt2>
        <a:srgbClr val="F6C6E4"/>
      </a:lt2>
      <a:accent1>
        <a:srgbClr val="EC008C"/>
      </a:accent1>
      <a:accent2>
        <a:srgbClr val="12ADB9"/>
      </a:accent2>
      <a:accent3>
        <a:srgbClr val="8B5BB9"/>
      </a:accent3>
      <a:accent4>
        <a:srgbClr val="EF96CE"/>
      </a:accent4>
      <a:accent5>
        <a:srgbClr val="31CEEF"/>
      </a:accent5>
      <a:accent6>
        <a:srgbClr val="57E4EF"/>
      </a:accent6>
      <a:hlink>
        <a:srgbClr val="12ADB9"/>
      </a:hlink>
      <a:folHlink>
        <a:srgbClr val="186AB4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CCC5333-2148-48EE-A88A-734B8B90928F}" vid="{53355463-FCDB-4231-8277-522204191217}"/>
    </a:ext>
  </a:extLst>
</a:theme>
</file>

<file path=ppt/theme/theme2.xml><?xml version="1.0" encoding="utf-8"?>
<a:theme xmlns:a="http://schemas.openxmlformats.org/drawingml/2006/main" name="1_Metropolitan">
  <a:themeElements>
    <a:clrScheme name="See Different Colour Theme">
      <a:dk1>
        <a:sysClr val="windowText" lastClr="000000"/>
      </a:dk1>
      <a:lt1>
        <a:sysClr val="window" lastClr="FFFFFF"/>
      </a:lt1>
      <a:dk2>
        <a:srgbClr val="262626"/>
      </a:dk2>
      <a:lt2>
        <a:srgbClr val="F6C6E4"/>
      </a:lt2>
      <a:accent1>
        <a:srgbClr val="EC008C"/>
      </a:accent1>
      <a:accent2>
        <a:srgbClr val="12ADB9"/>
      </a:accent2>
      <a:accent3>
        <a:srgbClr val="8B5BB9"/>
      </a:accent3>
      <a:accent4>
        <a:srgbClr val="EF96CE"/>
      </a:accent4>
      <a:accent5>
        <a:srgbClr val="31CEEF"/>
      </a:accent5>
      <a:accent6>
        <a:srgbClr val="57E4EF"/>
      </a:accent6>
      <a:hlink>
        <a:srgbClr val="12ADB9"/>
      </a:hlink>
      <a:folHlink>
        <a:srgbClr val="186AB4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CCC5333-2148-48EE-A88A-734B8B90928F}" vid="{8CB0BD88-5357-4F4E-826C-F49CC862364D}"/>
    </a:ext>
  </a:extLst>
</a:theme>
</file>

<file path=ppt/theme/theme3.xml><?xml version="1.0" encoding="utf-8"?>
<a:theme xmlns:a="http://schemas.openxmlformats.org/drawingml/2006/main" name="2_Metropolitan">
  <a:themeElements>
    <a:clrScheme name="See Different Colour Theme">
      <a:dk1>
        <a:sysClr val="windowText" lastClr="000000"/>
      </a:dk1>
      <a:lt1>
        <a:sysClr val="window" lastClr="FFFFFF"/>
      </a:lt1>
      <a:dk2>
        <a:srgbClr val="262626"/>
      </a:dk2>
      <a:lt2>
        <a:srgbClr val="F6C6E4"/>
      </a:lt2>
      <a:accent1>
        <a:srgbClr val="EC008C"/>
      </a:accent1>
      <a:accent2>
        <a:srgbClr val="12ADB9"/>
      </a:accent2>
      <a:accent3>
        <a:srgbClr val="8B5BB9"/>
      </a:accent3>
      <a:accent4>
        <a:srgbClr val="EF96CE"/>
      </a:accent4>
      <a:accent5>
        <a:srgbClr val="31CEEF"/>
      </a:accent5>
      <a:accent6>
        <a:srgbClr val="57E4EF"/>
      </a:accent6>
      <a:hlink>
        <a:srgbClr val="12ADB9"/>
      </a:hlink>
      <a:folHlink>
        <a:srgbClr val="186AB4"/>
      </a:folHlink>
    </a:clrScheme>
    <a:fontScheme name="Century Gothic-Palatino Lino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CCC5333-2148-48EE-A88A-734B8B90928F}" vid="{E8DCCAAA-5EB6-490A-95A7-97F64516BD4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4F68F3DAB2C44AA8098354E25F7F67" ma:contentTypeVersion="2" ma:contentTypeDescription="Create a new document." ma:contentTypeScope="" ma:versionID="7e40cf88ecd77bbf5e4c1bf077a50c1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86dadb08e98e094fa6969272e880eb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229D444-4D82-4BE8-930E-5693FD5D77BA}"/>
</file>

<file path=customXml/itemProps2.xml><?xml version="1.0" encoding="utf-8"?>
<ds:datastoreItem xmlns:ds="http://schemas.openxmlformats.org/officeDocument/2006/customXml" ds:itemID="{7AAEFB9B-8606-4F21-9460-980B14DC2F27}"/>
</file>

<file path=customXml/itemProps3.xml><?xml version="1.0" encoding="utf-8"?>
<ds:datastoreItem xmlns:ds="http://schemas.openxmlformats.org/officeDocument/2006/customXml" ds:itemID="{0729E13D-D0FB-4572-9D1C-FC6571174DAE}"/>
</file>

<file path=docProps/app.xml><?xml version="1.0" encoding="utf-8"?>
<Properties xmlns="http://schemas.openxmlformats.org/officeDocument/2006/extended-properties" xmlns:vt="http://schemas.openxmlformats.org/officeDocument/2006/docPropsVTypes">
  <Template>20160714 See Different PPT Template</Template>
  <TotalTime>1119</TotalTime>
  <Words>184</Words>
  <Application>Microsoft Office PowerPoint</Application>
  <PresentationFormat>Widescreen</PresentationFormat>
  <Paragraphs>42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Palatino Linotype</vt:lpstr>
      <vt:lpstr>Metropolitan</vt:lpstr>
      <vt:lpstr>1_Metropolitan</vt:lpstr>
      <vt:lpstr>2_Metropolitan</vt:lpstr>
      <vt:lpstr>PowerPoint Presentation</vt:lpstr>
      <vt:lpstr>Indigenous Land Acknowledgment</vt:lpstr>
      <vt:lpstr>Pronoun Checks</vt:lpstr>
      <vt:lpstr>Community Commitments</vt:lpstr>
      <vt:lpstr>Community Commitments</vt:lpstr>
      <vt:lpstr>Community Commitments</vt:lpstr>
      <vt:lpstr>Icebreaker: Human Bingo </vt:lpstr>
      <vt:lpstr>Diversity Kahoot Quiz</vt:lpstr>
      <vt:lpstr>Identity Iceberg </vt:lpstr>
      <vt:lpstr>Identity Iceberg</vt:lpstr>
      <vt:lpstr>Key concepts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1-Diversity and Identity</dc:title>
  <dc:creator>Preeti Nayak</dc:creator>
  <cp:lastModifiedBy>Preeti Nayak</cp:lastModifiedBy>
  <cp:revision>57</cp:revision>
  <dcterms:created xsi:type="dcterms:W3CDTF">2016-08-11T18:44:22Z</dcterms:created>
  <dcterms:modified xsi:type="dcterms:W3CDTF">2017-08-25T13:20:05Z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0x010100764F68F3DAB2C44AA8098354E25F7F67</vt:lpwstr>
  </property>
</Properties>
</file>