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34" r:id="rId3"/>
  </p:sldMasterIdLst>
  <p:notesMasterIdLst>
    <p:notesMasterId r:id="rId19"/>
  </p:notesMasterIdLst>
  <p:sldIdLst>
    <p:sldId id="281" r:id="rId4"/>
    <p:sldId id="283" r:id="rId5"/>
    <p:sldId id="285" r:id="rId6"/>
    <p:sldId id="287" r:id="rId7"/>
    <p:sldId id="28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 Chan" initials="AC" lastIdx="1" clrIdx="0">
    <p:extLst>
      <p:ext uri="{19B8F6BF-5375-455C-9EA6-DF929625EA0E}">
        <p15:presenceInfo xmlns:p15="http://schemas.microsoft.com/office/powerpoint/2012/main" userId="e529db3d8d8bb6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D28D"/>
    <a:srgbClr val="16D8C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0927" autoAdjust="0"/>
  </p:normalViewPr>
  <p:slideViewPr>
    <p:cSldViewPr snapToGrid="0">
      <p:cViewPr varScale="1">
        <p:scale>
          <a:sx n="76" d="100"/>
          <a:sy n="76" d="100"/>
        </p:scale>
        <p:origin x="126" y="78"/>
      </p:cViewPr>
      <p:guideLst/>
    </p:cSldViewPr>
  </p:slideViewPr>
  <p:outlineViewPr>
    <p:cViewPr>
      <p:scale>
        <a:sx n="33" d="100"/>
        <a:sy n="33" d="100"/>
      </p:scale>
      <p:origin x="0" y="-12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A2E270-1A55-4E2B-8794-D0974D8213B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5FC88CD-2516-4DCF-9BDD-CBCF0A192B2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CA" sz="2000" dirty="0"/>
            <a:t>PREJUDICE</a:t>
          </a:r>
          <a:br>
            <a:rPr lang="en-CA" sz="2000" dirty="0"/>
          </a:br>
          <a:r>
            <a:rPr lang="en-CA" sz="1800" dirty="0"/>
            <a:t>They </a:t>
          </a:r>
          <a:r>
            <a:rPr lang="en-CA" sz="1800" u="sng" dirty="0"/>
            <a:t>can’t</a:t>
          </a:r>
          <a:r>
            <a:rPr lang="en-CA" sz="1800" u="none" dirty="0"/>
            <a:t> be:</a:t>
          </a:r>
        </a:p>
        <a:p>
          <a:r>
            <a:rPr lang="en-CA" sz="1800" u="none" dirty="0"/>
            <a:t>Rational, good leaders, decisive</a:t>
          </a:r>
          <a:endParaRPr lang="en-CA" sz="1800" u="sng" dirty="0"/>
        </a:p>
      </dgm:t>
    </dgm:pt>
    <dgm:pt modelId="{5E3E2CF7-6DF8-4C4B-BDD3-00BC3CE2D98C}" type="parTrans" cxnId="{0D5503EA-C5FC-4B9B-AEAC-CAF378B36AD7}">
      <dgm:prSet/>
      <dgm:spPr/>
      <dgm:t>
        <a:bodyPr/>
        <a:lstStyle/>
        <a:p>
          <a:endParaRPr lang="en-CA"/>
        </a:p>
      </dgm:t>
    </dgm:pt>
    <dgm:pt modelId="{726FA576-DCF2-4767-B277-6E31D49E2CA2}" type="sibTrans" cxnId="{0D5503EA-C5FC-4B9B-AEAC-CAF378B36AD7}">
      <dgm:prSet/>
      <dgm:spPr/>
      <dgm:t>
        <a:bodyPr/>
        <a:lstStyle/>
        <a:p>
          <a:endParaRPr lang="en-CA" dirty="0"/>
        </a:p>
      </dgm:t>
    </dgm:pt>
    <dgm:pt modelId="{E5693C85-6C69-402F-96AC-8D6AA54F22DA}">
      <dgm:prSet phldrT="[Text]" custT="1"/>
      <dgm:spPr>
        <a:solidFill>
          <a:schemeClr val="accent2"/>
        </a:solidFill>
      </dgm:spPr>
      <dgm:t>
        <a:bodyPr/>
        <a:lstStyle/>
        <a:p>
          <a:pPr algn="ctr"/>
          <a:r>
            <a:rPr lang="en-CA" sz="2000" dirty="0"/>
            <a:t>DISCRIMINATION</a:t>
          </a:r>
          <a:br>
            <a:rPr lang="en-CA" sz="2000" dirty="0"/>
          </a:br>
          <a:r>
            <a:rPr lang="en-CA" sz="1800" dirty="0"/>
            <a:t>We </a:t>
          </a:r>
          <a:r>
            <a:rPr lang="en-CA" sz="1800" u="sng" dirty="0"/>
            <a:t>won’t</a:t>
          </a:r>
          <a:r>
            <a:rPr lang="en-CA" sz="1800" u="none" dirty="0"/>
            <a:t>:</a:t>
          </a:r>
        </a:p>
        <a:p>
          <a:pPr algn="ctr"/>
          <a:r>
            <a:rPr lang="en-CA" sz="1800" u="none" dirty="0"/>
            <a:t>hire them, promote them, let them manage men etc.</a:t>
          </a:r>
          <a:endParaRPr lang="en-CA" sz="1800" u="sng" dirty="0"/>
        </a:p>
      </dgm:t>
    </dgm:pt>
    <dgm:pt modelId="{B6A06C73-2EF0-4939-84E5-6602D2F7CCDC}" type="parTrans" cxnId="{F73282D8-44A5-4C8E-876F-0FDF70C0C715}">
      <dgm:prSet/>
      <dgm:spPr/>
      <dgm:t>
        <a:bodyPr/>
        <a:lstStyle/>
        <a:p>
          <a:endParaRPr lang="en-CA"/>
        </a:p>
      </dgm:t>
    </dgm:pt>
    <dgm:pt modelId="{96D50323-AAA2-497D-846E-A237297DEAD4}" type="sibTrans" cxnId="{F73282D8-44A5-4C8E-876F-0FDF70C0C715}">
      <dgm:prSet/>
      <dgm:spPr/>
      <dgm:t>
        <a:bodyPr/>
        <a:lstStyle/>
        <a:p>
          <a:endParaRPr lang="en-CA"/>
        </a:p>
      </dgm:t>
    </dgm:pt>
    <dgm:pt modelId="{5966E4FB-5AA3-4046-BD8A-8089E0D1B19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CA" sz="2000" dirty="0"/>
            <a:t>REACTION</a:t>
          </a:r>
        </a:p>
      </dgm:t>
    </dgm:pt>
    <dgm:pt modelId="{382948EB-BAE2-49EB-9269-9147BE50CD1E}" type="parTrans" cxnId="{1DA97DC3-8F28-4278-8065-9259E9FC2EED}">
      <dgm:prSet/>
      <dgm:spPr/>
      <dgm:t>
        <a:bodyPr/>
        <a:lstStyle/>
        <a:p>
          <a:endParaRPr lang="en-CA"/>
        </a:p>
      </dgm:t>
    </dgm:pt>
    <dgm:pt modelId="{14E7664E-15C6-4636-84F3-0897E869D132}" type="sibTrans" cxnId="{1DA97DC3-8F28-4278-8065-9259E9FC2EED}">
      <dgm:prSet/>
      <dgm:spPr/>
      <dgm:t>
        <a:bodyPr/>
        <a:lstStyle/>
        <a:p>
          <a:endParaRPr lang="en-CA"/>
        </a:p>
      </dgm:t>
    </dgm:pt>
    <dgm:pt modelId="{EDAE27E3-D9EE-4C1C-8B93-FF519F8DBF9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CA" sz="2000" dirty="0"/>
            <a:t>STEREOTYPE/BIAS</a:t>
          </a:r>
          <a:br>
            <a:rPr lang="en-CA" sz="2000" dirty="0"/>
          </a:br>
          <a:r>
            <a:rPr lang="en-CA" sz="1800" dirty="0"/>
            <a:t>Women </a:t>
          </a:r>
          <a:r>
            <a:rPr lang="en-CA" sz="1800" u="sng" dirty="0"/>
            <a:t>are</a:t>
          </a:r>
          <a:r>
            <a:rPr lang="en-CA" sz="1800" u="none" dirty="0"/>
            <a:t> emotional</a:t>
          </a:r>
          <a:endParaRPr lang="en-CA" sz="1800" u="sng" dirty="0"/>
        </a:p>
      </dgm:t>
    </dgm:pt>
    <dgm:pt modelId="{35BCE671-0338-4ABE-B160-35AC1089D69E}" type="parTrans" cxnId="{84D658D5-E443-4BFA-8D26-0981D1021060}">
      <dgm:prSet/>
      <dgm:spPr/>
      <dgm:t>
        <a:bodyPr/>
        <a:lstStyle/>
        <a:p>
          <a:endParaRPr lang="en-CA"/>
        </a:p>
      </dgm:t>
    </dgm:pt>
    <dgm:pt modelId="{B06F7406-1AD5-4043-B1B8-D7509DE97F53}" type="sibTrans" cxnId="{84D658D5-E443-4BFA-8D26-0981D1021060}">
      <dgm:prSet/>
      <dgm:spPr/>
      <dgm:t>
        <a:bodyPr/>
        <a:lstStyle/>
        <a:p>
          <a:endParaRPr lang="en-CA"/>
        </a:p>
      </dgm:t>
    </dgm:pt>
    <dgm:pt modelId="{A78A2698-667B-49D8-975B-838EFC29999C}" type="pres">
      <dgm:prSet presAssocID="{ECA2E270-1A55-4E2B-8794-D0974D8213B5}" presName="cycle" presStyleCnt="0">
        <dgm:presLayoutVars>
          <dgm:dir/>
          <dgm:resizeHandles val="exact"/>
        </dgm:presLayoutVars>
      </dgm:prSet>
      <dgm:spPr/>
    </dgm:pt>
    <dgm:pt modelId="{91D05A8F-F886-4B6F-BC6D-D39A91105D39}" type="pres">
      <dgm:prSet presAssocID="{05FC88CD-2516-4DCF-9BDD-CBCF0A192B20}" presName="node" presStyleLbl="node1" presStyleIdx="0" presStyleCnt="4" custScaleX="148526" custScaleY="116187" custRadScaleRad="107568">
        <dgm:presLayoutVars>
          <dgm:bulletEnabled val="1"/>
        </dgm:presLayoutVars>
      </dgm:prSet>
      <dgm:spPr/>
    </dgm:pt>
    <dgm:pt modelId="{347648B6-C793-4368-B03E-6A13F1ED32C0}" type="pres">
      <dgm:prSet presAssocID="{726FA576-DCF2-4767-B277-6E31D49E2CA2}" presName="sibTrans" presStyleLbl="sibTrans2D1" presStyleIdx="0" presStyleCnt="4" custScaleX="416670" custLinFactX="279370" custLinFactNeighborX="300000" custLinFactNeighborY="-81931"/>
      <dgm:spPr/>
    </dgm:pt>
    <dgm:pt modelId="{23E29AE0-0DA2-4233-8E1E-93ABA44DB241}" type="pres">
      <dgm:prSet presAssocID="{726FA576-DCF2-4767-B277-6E31D49E2CA2}" presName="connectorText" presStyleLbl="sibTrans2D1" presStyleIdx="0" presStyleCnt="4"/>
      <dgm:spPr/>
    </dgm:pt>
    <dgm:pt modelId="{7F53F9A2-C3F7-426C-BC00-D41A6E17ADB5}" type="pres">
      <dgm:prSet presAssocID="{E5693C85-6C69-402F-96AC-8D6AA54F22DA}" presName="node" presStyleLbl="node1" presStyleIdx="1" presStyleCnt="4" custScaleX="177215" custScaleY="125902">
        <dgm:presLayoutVars>
          <dgm:bulletEnabled val="1"/>
        </dgm:presLayoutVars>
      </dgm:prSet>
      <dgm:spPr/>
    </dgm:pt>
    <dgm:pt modelId="{542428C5-7482-486A-AC46-84E2F8BE3163}" type="pres">
      <dgm:prSet presAssocID="{96D50323-AAA2-497D-846E-A237297DEAD4}" presName="sibTrans" presStyleLbl="sibTrans2D1" presStyleIdx="1" presStyleCnt="4" custScaleX="408627" custScaleY="96931" custLinFactX="300000" custLinFactNeighborX="317759" custLinFactNeighborY="90700"/>
      <dgm:spPr/>
    </dgm:pt>
    <dgm:pt modelId="{A3397EDD-5BF4-46D8-9CD0-52243B1D79D1}" type="pres">
      <dgm:prSet presAssocID="{96D50323-AAA2-497D-846E-A237297DEAD4}" presName="connectorText" presStyleLbl="sibTrans2D1" presStyleIdx="1" presStyleCnt="4"/>
      <dgm:spPr/>
    </dgm:pt>
    <dgm:pt modelId="{26769D68-CE21-43F2-B69D-2A40BF07B92E}" type="pres">
      <dgm:prSet presAssocID="{5966E4FB-5AA3-4046-BD8A-8089E0D1B193}" presName="node" presStyleLbl="node1" presStyleIdx="2" presStyleCnt="4" custScaleX="159113" custScaleY="107856">
        <dgm:presLayoutVars>
          <dgm:bulletEnabled val="1"/>
        </dgm:presLayoutVars>
      </dgm:prSet>
      <dgm:spPr/>
    </dgm:pt>
    <dgm:pt modelId="{A684026B-A964-4FC1-BD64-85E878D97EF6}" type="pres">
      <dgm:prSet presAssocID="{14E7664E-15C6-4636-84F3-0897E869D132}" presName="sibTrans" presStyleLbl="sibTrans2D1" presStyleIdx="2" presStyleCnt="4" custScaleX="329567" custLinFactX="-226700" custLinFactNeighborX="-300000" custLinFactNeighborY="89860"/>
      <dgm:spPr/>
    </dgm:pt>
    <dgm:pt modelId="{157AA87A-7FC4-4FA8-A274-D94EA37F617B}" type="pres">
      <dgm:prSet presAssocID="{14E7664E-15C6-4636-84F3-0897E869D132}" presName="connectorText" presStyleLbl="sibTrans2D1" presStyleIdx="2" presStyleCnt="4"/>
      <dgm:spPr/>
    </dgm:pt>
    <dgm:pt modelId="{F4564572-9642-4AC0-86ED-10120678E583}" type="pres">
      <dgm:prSet presAssocID="{EDAE27E3-D9EE-4C1C-8B93-FF519F8DBF98}" presName="node" presStyleLbl="node1" presStyleIdx="3" presStyleCnt="4" custScaleX="180859" custScaleY="118700">
        <dgm:presLayoutVars>
          <dgm:bulletEnabled val="1"/>
        </dgm:presLayoutVars>
      </dgm:prSet>
      <dgm:spPr/>
    </dgm:pt>
    <dgm:pt modelId="{1A909058-0037-4CEF-912B-A245718701D4}" type="pres">
      <dgm:prSet presAssocID="{B06F7406-1AD5-4043-B1B8-D7509DE97F53}" presName="sibTrans" presStyleLbl="sibTrans2D1" presStyleIdx="3" presStyleCnt="4" custScaleX="409591" custLinFactX="-291970" custLinFactY="-431" custLinFactNeighborX="-300000" custLinFactNeighborY="-100000"/>
      <dgm:spPr/>
    </dgm:pt>
    <dgm:pt modelId="{D24E1893-D92E-449C-9B71-DF240AD07681}" type="pres">
      <dgm:prSet presAssocID="{B06F7406-1AD5-4043-B1B8-D7509DE97F53}" presName="connectorText" presStyleLbl="sibTrans2D1" presStyleIdx="3" presStyleCnt="4"/>
      <dgm:spPr/>
    </dgm:pt>
  </dgm:ptLst>
  <dgm:cxnLst>
    <dgm:cxn modelId="{0BAD1010-EEA2-4637-86B5-96ED5CA97D3A}" type="presOf" srcId="{B06F7406-1AD5-4043-B1B8-D7509DE97F53}" destId="{1A909058-0037-4CEF-912B-A245718701D4}" srcOrd="0" destOrd="0" presId="urn:microsoft.com/office/officeart/2005/8/layout/cycle2"/>
    <dgm:cxn modelId="{9DF1E91B-D297-47E8-AAE2-AF8910E98D86}" type="presOf" srcId="{96D50323-AAA2-497D-846E-A237297DEAD4}" destId="{A3397EDD-5BF4-46D8-9CD0-52243B1D79D1}" srcOrd="1" destOrd="0" presId="urn:microsoft.com/office/officeart/2005/8/layout/cycle2"/>
    <dgm:cxn modelId="{00641E1F-4294-4C6C-A369-8819FEF211FB}" type="presOf" srcId="{B06F7406-1AD5-4043-B1B8-D7509DE97F53}" destId="{D24E1893-D92E-449C-9B71-DF240AD07681}" srcOrd="1" destOrd="0" presId="urn:microsoft.com/office/officeart/2005/8/layout/cycle2"/>
    <dgm:cxn modelId="{F96D9523-36E0-40CC-9CB2-1DA3D497471B}" type="presOf" srcId="{14E7664E-15C6-4636-84F3-0897E869D132}" destId="{157AA87A-7FC4-4FA8-A274-D94EA37F617B}" srcOrd="1" destOrd="0" presId="urn:microsoft.com/office/officeart/2005/8/layout/cycle2"/>
    <dgm:cxn modelId="{EE19992C-BC15-456E-B5C7-21E0E29FEA60}" type="presOf" srcId="{05FC88CD-2516-4DCF-9BDD-CBCF0A192B20}" destId="{91D05A8F-F886-4B6F-BC6D-D39A91105D39}" srcOrd="0" destOrd="0" presId="urn:microsoft.com/office/officeart/2005/8/layout/cycle2"/>
    <dgm:cxn modelId="{22089F5C-9997-4807-9BA1-F628EAF3594C}" type="presOf" srcId="{96D50323-AAA2-497D-846E-A237297DEAD4}" destId="{542428C5-7482-486A-AC46-84E2F8BE3163}" srcOrd="0" destOrd="0" presId="urn:microsoft.com/office/officeart/2005/8/layout/cycle2"/>
    <dgm:cxn modelId="{4273F467-CF8B-4930-A0D4-B5692D92BD8C}" type="presOf" srcId="{E5693C85-6C69-402F-96AC-8D6AA54F22DA}" destId="{7F53F9A2-C3F7-426C-BC00-D41A6E17ADB5}" srcOrd="0" destOrd="0" presId="urn:microsoft.com/office/officeart/2005/8/layout/cycle2"/>
    <dgm:cxn modelId="{E69DB86C-FDDB-416E-B81F-671582901A2D}" type="presOf" srcId="{ECA2E270-1A55-4E2B-8794-D0974D8213B5}" destId="{A78A2698-667B-49D8-975B-838EFC29999C}" srcOrd="0" destOrd="0" presId="urn:microsoft.com/office/officeart/2005/8/layout/cycle2"/>
    <dgm:cxn modelId="{DB05188F-88B4-4125-BD38-853D5A6CC949}" type="presOf" srcId="{726FA576-DCF2-4767-B277-6E31D49E2CA2}" destId="{23E29AE0-0DA2-4233-8E1E-93ABA44DB241}" srcOrd="1" destOrd="0" presId="urn:microsoft.com/office/officeart/2005/8/layout/cycle2"/>
    <dgm:cxn modelId="{C3B44897-AD6F-4444-A91B-73CD74482623}" type="presOf" srcId="{EDAE27E3-D9EE-4C1C-8B93-FF519F8DBF98}" destId="{F4564572-9642-4AC0-86ED-10120678E583}" srcOrd="0" destOrd="0" presId="urn:microsoft.com/office/officeart/2005/8/layout/cycle2"/>
    <dgm:cxn modelId="{3A7A24B6-6D5D-4A2E-A86E-87B7D5520643}" type="presOf" srcId="{14E7664E-15C6-4636-84F3-0897E869D132}" destId="{A684026B-A964-4FC1-BD64-85E878D97EF6}" srcOrd="0" destOrd="0" presId="urn:microsoft.com/office/officeart/2005/8/layout/cycle2"/>
    <dgm:cxn modelId="{1DA97DC3-8F28-4278-8065-9259E9FC2EED}" srcId="{ECA2E270-1A55-4E2B-8794-D0974D8213B5}" destId="{5966E4FB-5AA3-4046-BD8A-8089E0D1B193}" srcOrd="2" destOrd="0" parTransId="{382948EB-BAE2-49EB-9269-9147BE50CD1E}" sibTransId="{14E7664E-15C6-4636-84F3-0897E869D132}"/>
    <dgm:cxn modelId="{84D658D5-E443-4BFA-8D26-0981D1021060}" srcId="{ECA2E270-1A55-4E2B-8794-D0974D8213B5}" destId="{EDAE27E3-D9EE-4C1C-8B93-FF519F8DBF98}" srcOrd="3" destOrd="0" parTransId="{35BCE671-0338-4ABE-B160-35AC1089D69E}" sibTransId="{B06F7406-1AD5-4043-B1B8-D7509DE97F53}"/>
    <dgm:cxn modelId="{EA6D54D7-C802-453B-94C2-7EF91DAF4741}" type="presOf" srcId="{726FA576-DCF2-4767-B277-6E31D49E2CA2}" destId="{347648B6-C793-4368-B03E-6A13F1ED32C0}" srcOrd="0" destOrd="0" presId="urn:microsoft.com/office/officeart/2005/8/layout/cycle2"/>
    <dgm:cxn modelId="{F73282D8-44A5-4C8E-876F-0FDF70C0C715}" srcId="{ECA2E270-1A55-4E2B-8794-D0974D8213B5}" destId="{E5693C85-6C69-402F-96AC-8D6AA54F22DA}" srcOrd="1" destOrd="0" parTransId="{B6A06C73-2EF0-4939-84E5-6602D2F7CCDC}" sibTransId="{96D50323-AAA2-497D-846E-A237297DEAD4}"/>
    <dgm:cxn modelId="{98ECD7E0-B384-4A2B-ABD3-1AD53BF8BB9B}" type="presOf" srcId="{5966E4FB-5AA3-4046-BD8A-8089E0D1B193}" destId="{26769D68-CE21-43F2-B69D-2A40BF07B92E}" srcOrd="0" destOrd="0" presId="urn:microsoft.com/office/officeart/2005/8/layout/cycle2"/>
    <dgm:cxn modelId="{0D5503EA-C5FC-4B9B-AEAC-CAF378B36AD7}" srcId="{ECA2E270-1A55-4E2B-8794-D0974D8213B5}" destId="{05FC88CD-2516-4DCF-9BDD-CBCF0A192B20}" srcOrd="0" destOrd="0" parTransId="{5E3E2CF7-6DF8-4C4B-BDD3-00BC3CE2D98C}" sibTransId="{726FA576-DCF2-4767-B277-6E31D49E2CA2}"/>
    <dgm:cxn modelId="{03E24616-159E-4FA9-9C60-E9ABA2D0F094}" type="presParOf" srcId="{A78A2698-667B-49D8-975B-838EFC29999C}" destId="{91D05A8F-F886-4B6F-BC6D-D39A91105D39}" srcOrd="0" destOrd="0" presId="urn:microsoft.com/office/officeart/2005/8/layout/cycle2"/>
    <dgm:cxn modelId="{5A745671-A3B6-4AC3-88F9-428A0847C516}" type="presParOf" srcId="{A78A2698-667B-49D8-975B-838EFC29999C}" destId="{347648B6-C793-4368-B03E-6A13F1ED32C0}" srcOrd="1" destOrd="0" presId="urn:microsoft.com/office/officeart/2005/8/layout/cycle2"/>
    <dgm:cxn modelId="{2140367D-11EA-4CCC-AAA9-26E4663DF1FD}" type="presParOf" srcId="{347648B6-C793-4368-B03E-6A13F1ED32C0}" destId="{23E29AE0-0DA2-4233-8E1E-93ABA44DB241}" srcOrd="0" destOrd="0" presId="urn:microsoft.com/office/officeart/2005/8/layout/cycle2"/>
    <dgm:cxn modelId="{DF062193-203D-4C8F-A027-181D57A2EDD0}" type="presParOf" srcId="{A78A2698-667B-49D8-975B-838EFC29999C}" destId="{7F53F9A2-C3F7-426C-BC00-D41A6E17ADB5}" srcOrd="2" destOrd="0" presId="urn:microsoft.com/office/officeart/2005/8/layout/cycle2"/>
    <dgm:cxn modelId="{76C00CFE-870E-4823-9749-081F5F3E7C8E}" type="presParOf" srcId="{A78A2698-667B-49D8-975B-838EFC29999C}" destId="{542428C5-7482-486A-AC46-84E2F8BE3163}" srcOrd="3" destOrd="0" presId="urn:microsoft.com/office/officeart/2005/8/layout/cycle2"/>
    <dgm:cxn modelId="{0A51B34D-B4DA-47CF-8351-0F4AA3FB39DE}" type="presParOf" srcId="{542428C5-7482-486A-AC46-84E2F8BE3163}" destId="{A3397EDD-5BF4-46D8-9CD0-52243B1D79D1}" srcOrd="0" destOrd="0" presId="urn:microsoft.com/office/officeart/2005/8/layout/cycle2"/>
    <dgm:cxn modelId="{E073D8BC-E1CF-4BBF-AAF3-575B9CE9DE65}" type="presParOf" srcId="{A78A2698-667B-49D8-975B-838EFC29999C}" destId="{26769D68-CE21-43F2-B69D-2A40BF07B92E}" srcOrd="4" destOrd="0" presId="urn:microsoft.com/office/officeart/2005/8/layout/cycle2"/>
    <dgm:cxn modelId="{C6C5EE17-4813-4E38-9709-2467789F03D7}" type="presParOf" srcId="{A78A2698-667B-49D8-975B-838EFC29999C}" destId="{A684026B-A964-4FC1-BD64-85E878D97EF6}" srcOrd="5" destOrd="0" presId="urn:microsoft.com/office/officeart/2005/8/layout/cycle2"/>
    <dgm:cxn modelId="{C1F53ADD-A45F-4590-BE82-8D68EEDE7C61}" type="presParOf" srcId="{A684026B-A964-4FC1-BD64-85E878D97EF6}" destId="{157AA87A-7FC4-4FA8-A274-D94EA37F617B}" srcOrd="0" destOrd="0" presId="urn:microsoft.com/office/officeart/2005/8/layout/cycle2"/>
    <dgm:cxn modelId="{E484239B-81AA-4A95-B2A3-17381C3CA780}" type="presParOf" srcId="{A78A2698-667B-49D8-975B-838EFC29999C}" destId="{F4564572-9642-4AC0-86ED-10120678E583}" srcOrd="6" destOrd="0" presId="urn:microsoft.com/office/officeart/2005/8/layout/cycle2"/>
    <dgm:cxn modelId="{7EBD16D6-DE02-4414-BE85-01E20B0231ED}" type="presParOf" srcId="{A78A2698-667B-49D8-975B-838EFC29999C}" destId="{1A909058-0037-4CEF-912B-A245718701D4}" srcOrd="7" destOrd="0" presId="urn:microsoft.com/office/officeart/2005/8/layout/cycle2"/>
    <dgm:cxn modelId="{C830ED25-A44A-459E-9F0C-E04376FD89CE}" type="presParOf" srcId="{1A909058-0037-4CEF-912B-A245718701D4}" destId="{D24E1893-D92E-449C-9B71-DF240AD0768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A2E270-1A55-4E2B-8794-D0974D8213B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5FC88CD-2516-4DCF-9BDD-CBCF0A192B2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CA" sz="2000" dirty="0"/>
            <a:t>PREJUDICE</a:t>
          </a:r>
          <a:br>
            <a:rPr lang="en-CA" sz="2000" dirty="0"/>
          </a:br>
          <a:r>
            <a:rPr lang="en-CA" sz="1800" dirty="0"/>
            <a:t>They </a:t>
          </a:r>
          <a:r>
            <a:rPr lang="en-CA" sz="1800" u="sng" dirty="0"/>
            <a:t>can’t</a:t>
          </a:r>
          <a:r>
            <a:rPr lang="en-CA" sz="1800" u="none" dirty="0"/>
            <a:t> be:</a:t>
          </a:r>
        </a:p>
        <a:p>
          <a:r>
            <a:rPr lang="en-CA" sz="1800" u="none" dirty="0"/>
            <a:t>Bad at math or get poor grades.  </a:t>
          </a:r>
          <a:endParaRPr lang="en-CA" sz="1800" u="sng" dirty="0"/>
        </a:p>
      </dgm:t>
    </dgm:pt>
    <dgm:pt modelId="{5E3E2CF7-6DF8-4C4B-BDD3-00BC3CE2D98C}" type="parTrans" cxnId="{0D5503EA-C5FC-4B9B-AEAC-CAF378B36AD7}">
      <dgm:prSet/>
      <dgm:spPr/>
      <dgm:t>
        <a:bodyPr/>
        <a:lstStyle/>
        <a:p>
          <a:endParaRPr lang="en-CA"/>
        </a:p>
      </dgm:t>
    </dgm:pt>
    <dgm:pt modelId="{726FA576-DCF2-4767-B277-6E31D49E2CA2}" type="sibTrans" cxnId="{0D5503EA-C5FC-4B9B-AEAC-CAF378B36AD7}">
      <dgm:prSet/>
      <dgm:spPr/>
      <dgm:t>
        <a:bodyPr/>
        <a:lstStyle/>
        <a:p>
          <a:endParaRPr lang="en-CA" dirty="0"/>
        </a:p>
      </dgm:t>
    </dgm:pt>
    <dgm:pt modelId="{E5693C85-6C69-402F-96AC-8D6AA54F22DA}">
      <dgm:prSet phldrT="[Text]" custT="1"/>
      <dgm:spPr>
        <a:solidFill>
          <a:schemeClr val="accent2"/>
        </a:solidFill>
      </dgm:spPr>
      <dgm:t>
        <a:bodyPr/>
        <a:lstStyle/>
        <a:p>
          <a:pPr algn="ctr"/>
          <a:r>
            <a:rPr lang="en-CA" sz="1600" dirty="0"/>
            <a:t>DISCRIMINATION</a:t>
          </a:r>
          <a:br>
            <a:rPr lang="en-CA" sz="1800" dirty="0"/>
          </a:br>
          <a:r>
            <a:rPr lang="en-CA" sz="1600" dirty="0"/>
            <a:t>We </a:t>
          </a:r>
          <a:r>
            <a:rPr lang="en-CA" sz="1600" u="sng" dirty="0"/>
            <a:t>won’t</a:t>
          </a:r>
          <a:r>
            <a:rPr lang="en-CA" sz="1600" u="none" dirty="0"/>
            <a:t>:</a:t>
          </a:r>
        </a:p>
        <a:p>
          <a:pPr algn="ctr"/>
          <a:r>
            <a:rPr lang="en-CA" sz="1600" u="none" dirty="0"/>
            <a:t>Offer them remedial support.</a:t>
          </a:r>
        </a:p>
        <a:p>
          <a:pPr algn="ctr"/>
          <a:r>
            <a:rPr lang="en-CA" sz="1600" u="none" dirty="0"/>
            <a:t>We </a:t>
          </a:r>
          <a:r>
            <a:rPr lang="en-CA" sz="1600" u="sng" dirty="0"/>
            <a:t>will: </a:t>
          </a:r>
        </a:p>
        <a:p>
          <a:pPr algn="ctr"/>
          <a:r>
            <a:rPr lang="en-CA" sz="1600" u="none" dirty="0"/>
            <a:t>select them to be leaders.  </a:t>
          </a:r>
          <a:endParaRPr lang="en-CA" sz="1600" u="sng" dirty="0"/>
        </a:p>
      </dgm:t>
    </dgm:pt>
    <dgm:pt modelId="{B6A06C73-2EF0-4939-84E5-6602D2F7CCDC}" type="parTrans" cxnId="{F73282D8-44A5-4C8E-876F-0FDF70C0C715}">
      <dgm:prSet/>
      <dgm:spPr/>
      <dgm:t>
        <a:bodyPr/>
        <a:lstStyle/>
        <a:p>
          <a:endParaRPr lang="en-CA"/>
        </a:p>
      </dgm:t>
    </dgm:pt>
    <dgm:pt modelId="{96D50323-AAA2-497D-846E-A237297DEAD4}" type="sibTrans" cxnId="{F73282D8-44A5-4C8E-876F-0FDF70C0C715}">
      <dgm:prSet/>
      <dgm:spPr/>
      <dgm:t>
        <a:bodyPr/>
        <a:lstStyle/>
        <a:p>
          <a:endParaRPr lang="en-CA"/>
        </a:p>
      </dgm:t>
    </dgm:pt>
    <dgm:pt modelId="{5966E4FB-5AA3-4046-BD8A-8089E0D1B19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CA" sz="2000" dirty="0"/>
            <a:t>REACTION</a:t>
          </a:r>
        </a:p>
      </dgm:t>
    </dgm:pt>
    <dgm:pt modelId="{382948EB-BAE2-49EB-9269-9147BE50CD1E}" type="parTrans" cxnId="{1DA97DC3-8F28-4278-8065-9259E9FC2EED}">
      <dgm:prSet/>
      <dgm:spPr/>
      <dgm:t>
        <a:bodyPr/>
        <a:lstStyle/>
        <a:p>
          <a:endParaRPr lang="en-CA"/>
        </a:p>
      </dgm:t>
    </dgm:pt>
    <dgm:pt modelId="{14E7664E-15C6-4636-84F3-0897E869D132}" type="sibTrans" cxnId="{1DA97DC3-8F28-4278-8065-9259E9FC2EED}">
      <dgm:prSet/>
      <dgm:spPr/>
      <dgm:t>
        <a:bodyPr/>
        <a:lstStyle/>
        <a:p>
          <a:endParaRPr lang="en-CA"/>
        </a:p>
      </dgm:t>
    </dgm:pt>
    <dgm:pt modelId="{EDAE27E3-D9EE-4C1C-8B93-FF519F8DBF9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CA" sz="2000" dirty="0"/>
            <a:t>STEREOTYPE/BIAS</a:t>
          </a:r>
          <a:br>
            <a:rPr lang="en-CA" sz="2000" dirty="0"/>
          </a:br>
          <a:r>
            <a:rPr lang="en-CA" sz="1800" dirty="0"/>
            <a:t>Asians are smart.</a:t>
          </a:r>
          <a:endParaRPr lang="en-CA" sz="1800" u="sng" dirty="0"/>
        </a:p>
      </dgm:t>
    </dgm:pt>
    <dgm:pt modelId="{35BCE671-0338-4ABE-B160-35AC1089D69E}" type="parTrans" cxnId="{84D658D5-E443-4BFA-8D26-0981D1021060}">
      <dgm:prSet/>
      <dgm:spPr/>
      <dgm:t>
        <a:bodyPr/>
        <a:lstStyle/>
        <a:p>
          <a:endParaRPr lang="en-CA"/>
        </a:p>
      </dgm:t>
    </dgm:pt>
    <dgm:pt modelId="{B06F7406-1AD5-4043-B1B8-D7509DE97F53}" type="sibTrans" cxnId="{84D658D5-E443-4BFA-8D26-0981D1021060}">
      <dgm:prSet/>
      <dgm:spPr/>
      <dgm:t>
        <a:bodyPr/>
        <a:lstStyle/>
        <a:p>
          <a:endParaRPr lang="en-CA"/>
        </a:p>
      </dgm:t>
    </dgm:pt>
    <dgm:pt modelId="{A78A2698-667B-49D8-975B-838EFC29999C}" type="pres">
      <dgm:prSet presAssocID="{ECA2E270-1A55-4E2B-8794-D0974D8213B5}" presName="cycle" presStyleCnt="0">
        <dgm:presLayoutVars>
          <dgm:dir/>
          <dgm:resizeHandles val="exact"/>
        </dgm:presLayoutVars>
      </dgm:prSet>
      <dgm:spPr/>
    </dgm:pt>
    <dgm:pt modelId="{91D05A8F-F886-4B6F-BC6D-D39A91105D39}" type="pres">
      <dgm:prSet presAssocID="{05FC88CD-2516-4DCF-9BDD-CBCF0A192B20}" presName="node" presStyleLbl="node1" presStyleIdx="0" presStyleCnt="4" custScaleX="148526" custScaleY="116187" custRadScaleRad="107568">
        <dgm:presLayoutVars>
          <dgm:bulletEnabled val="1"/>
        </dgm:presLayoutVars>
      </dgm:prSet>
      <dgm:spPr/>
    </dgm:pt>
    <dgm:pt modelId="{347648B6-C793-4368-B03E-6A13F1ED32C0}" type="pres">
      <dgm:prSet presAssocID="{726FA576-DCF2-4767-B277-6E31D49E2CA2}" presName="sibTrans" presStyleLbl="sibTrans2D1" presStyleIdx="0" presStyleCnt="4" custScaleX="670769" custScaleY="130270" custLinFactX="600000" custLinFactY="-8866" custLinFactNeighborX="604807" custLinFactNeighborY="-100000"/>
      <dgm:spPr/>
    </dgm:pt>
    <dgm:pt modelId="{23E29AE0-0DA2-4233-8E1E-93ABA44DB241}" type="pres">
      <dgm:prSet presAssocID="{726FA576-DCF2-4767-B277-6E31D49E2CA2}" presName="connectorText" presStyleLbl="sibTrans2D1" presStyleIdx="0" presStyleCnt="4"/>
      <dgm:spPr/>
    </dgm:pt>
    <dgm:pt modelId="{7F53F9A2-C3F7-426C-BC00-D41A6E17ADB5}" type="pres">
      <dgm:prSet presAssocID="{E5693C85-6C69-402F-96AC-8D6AA54F22DA}" presName="node" presStyleLbl="node1" presStyleIdx="1" presStyleCnt="4" custScaleX="182995" custScaleY="135903">
        <dgm:presLayoutVars>
          <dgm:bulletEnabled val="1"/>
        </dgm:presLayoutVars>
      </dgm:prSet>
      <dgm:spPr/>
    </dgm:pt>
    <dgm:pt modelId="{542428C5-7482-486A-AC46-84E2F8BE3163}" type="pres">
      <dgm:prSet presAssocID="{96D50323-AAA2-497D-846E-A237297DEAD4}" presName="sibTrans" presStyleLbl="sibTrans2D1" presStyleIdx="1" presStyleCnt="4" custScaleX="681757" custScaleY="105351" custLinFactX="400000" custLinFactNeighborX="488619" custLinFactNeighborY="98991"/>
      <dgm:spPr/>
    </dgm:pt>
    <dgm:pt modelId="{A3397EDD-5BF4-46D8-9CD0-52243B1D79D1}" type="pres">
      <dgm:prSet presAssocID="{96D50323-AAA2-497D-846E-A237297DEAD4}" presName="connectorText" presStyleLbl="sibTrans2D1" presStyleIdx="1" presStyleCnt="4"/>
      <dgm:spPr/>
    </dgm:pt>
    <dgm:pt modelId="{26769D68-CE21-43F2-B69D-2A40BF07B92E}" type="pres">
      <dgm:prSet presAssocID="{5966E4FB-5AA3-4046-BD8A-8089E0D1B193}" presName="node" presStyleLbl="node1" presStyleIdx="2" presStyleCnt="4" custScaleX="159113" custScaleY="107856">
        <dgm:presLayoutVars>
          <dgm:bulletEnabled val="1"/>
        </dgm:presLayoutVars>
      </dgm:prSet>
      <dgm:spPr/>
    </dgm:pt>
    <dgm:pt modelId="{A684026B-A964-4FC1-BD64-85E878D97EF6}" type="pres">
      <dgm:prSet presAssocID="{14E7664E-15C6-4636-84F3-0897E869D132}" presName="sibTrans" presStyleLbl="sibTrans2D1" presStyleIdx="2" presStyleCnt="4" custScaleX="329567" custLinFactX="-226700" custLinFactNeighborX="-300000" custLinFactNeighborY="89860"/>
      <dgm:spPr/>
    </dgm:pt>
    <dgm:pt modelId="{157AA87A-7FC4-4FA8-A274-D94EA37F617B}" type="pres">
      <dgm:prSet presAssocID="{14E7664E-15C6-4636-84F3-0897E869D132}" presName="connectorText" presStyleLbl="sibTrans2D1" presStyleIdx="2" presStyleCnt="4"/>
      <dgm:spPr/>
    </dgm:pt>
    <dgm:pt modelId="{F4564572-9642-4AC0-86ED-10120678E583}" type="pres">
      <dgm:prSet presAssocID="{EDAE27E3-D9EE-4C1C-8B93-FF519F8DBF98}" presName="node" presStyleLbl="node1" presStyleIdx="3" presStyleCnt="4" custScaleX="180859" custScaleY="118700">
        <dgm:presLayoutVars>
          <dgm:bulletEnabled val="1"/>
        </dgm:presLayoutVars>
      </dgm:prSet>
      <dgm:spPr/>
    </dgm:pt>
    <dgm:pt modelId="{1A909058-0037-4CEF-912B-A245718701D4}" type="pres">
      <dgm:prSet presAssocID="{B06F7406-1AD5-4043-B1B8-D7509DE97F53}" presName="sibTrans" presStyleLbl="sibTrans2D1" presStyleIdx="3" presStyleCnt="4" custScaleX="409591" custLinFactX="-291970" custLinFactY="-431" custLinFactNeighborX="-300000" custLinFactNeighborY="-100000"/>
      <dgm:spPr/>
    </dgm:pt>
    <dgm:pt modelId="{D24E1893-D92E-449C-9B71-DF240AD07681}" type="pres">
      <dgm:prSet presAssocID="{B06F7406-1AD5-4043-B1B8-D7509DE97F53}" presName="connectorText" presStyleLbl="sibTrans2D1" presStyleIdx="3" presStyleCnt="4"/>
      <dgm:spPr/>
    </dgm:pt>
  </dgm:ptLst>
  <dgm:cxnLst>
    <dgm:cxn modelId="{0BAD1010-EEA2-4637-86B5-96ED5CA97D3A}" type="presOf" srcId="{B06F7406-1AD5-4043-B1B8-D7509DE97F53}" destId="{1A909058-0037-4CEF-912B-A245718701D4}" srcOrd="0" destOrd="0" presId="urn:microsoft.com/office/officeart/2005/8/layout/cycle2"/>
    <dgm:cxn modelId="{9DF1E91B-D297-47E8-AAE2-AF8910E98D86}" type="presOf" srcId="{96D50323-AAA2-497D-846E-A237297DEAD4}" destId="{A3397EDD-5BF4-46D8-9CD0-52243B1D79D1}" srcOrd="1" destOrd="0" presId="urn:microsoft.com/office/officeart/2005/8/layout/cycle2"/>
    <dgm:cxn modelId="{00641E1F-4294-4C6C-A369-8819FEF211FB}" type="presOf" srcId="{B06F7406-1AD5-4043-B1B8-D7509DE97F53}" destId="{D24E1893-D92E-449C-9B71-DF240AD07681}" srcOrd="1" destOrd="0" presId="urn:microsoft.com/office/officeart/2005/8/layout/cycle2"/>
    <dgm:cxn modelId="{F96D9523-36E0-40CC-9CB2-1DA3D497471B}" type="presOf" srcId="{14E7664E-15C6-4636-84F3-0897E869D132}" destId="{157AA87A-7FC4-4FA8-A274-D94EA37F617B}" srcOrd="1" destOrd="0" presId="urn:microsoft.com/office/officeart/2005/8/layout/cycle2"/>
    <dgm:cxn modelId="{EE19992C-BC15-456E-B5C7-21E0E29FEA60}" type="presOf" srcId="{05FC88CD-2516-4DCF-9BDD-CBCF0A192B20}" destId="{91D05A8F-F886-4B6F-BC6D-D39A91105D39}" srcOrd="0" destOrd="0" presId="urn:microsoft.com/office/officeart/2005/8/layout/cycle2"/>
    <dgm:cxn modelId="{22089F5C-9997-4807-9BA1-F628EAF3594C}" type="presOf" srcId="{96D50323-AAA2-497D-846E-A237297DEAD4}" destId="{542428C5-7482-486A-AC46-84E2F8BE3163}" srcOrd="0" destOrd="0" presId="urn:microsoft.com/office/officeart/2005/8/layout/cycle2"/>
    <dgm:cxn modelId="{4273F467-CF8B-4930-A0D4-B5692D92BD8C}" type="presOf" srcId="{E5693C85-6C69-402F-96AC-8D6AA54F22DA}" destId="{7F53F9A2-C3F7-426C-BC00-D41A6E17ADB5}" srcOrd="0" destOrd="0" presId="urn:microsoft.com/office/officeart/2005/8/layout/cycle2"/>
    <dgm:cxn modelId="{E69DB86C-FDDB-416E-B81F-671582901A2D}" type="presOf" srcId="{ECA2E270-1A55-4E2B-8794-D0974D8213B5}" destId="{A78A2698-667B-49D8-975B-838EFC29999C}" srcOrd="0" destOrd="0" presId="urn:microsoft.com/office/officeart/2005/8/layout/cycle2"/>
    <dgm:cxn modelId="{DB05188F-88B4-4125-BD38-853D5A6CC949}" type="presOf" srcId="{726FA576-DCF2-4767-B277-6E31D49E2CA2}" destId="{23E29AE0-0DA2-4233-8E1E-93ABA44DB241}" srcOrd="1" destOrd="0" presId="urn:microsoft.com/office/officeart/2005/8/layout/cycle2"/>
    <dgm:cxn modelId="{C3B44897-AD6F-4444-A91B-73CD74482623}" type="presOf" srcId="{EDAE27E3-D9EE-4C1C-8B93-FF519F8DBF98}" destId="{F4564572-9642-4AC0-86ED-10120678E583}" srcOrd="0" destOrd="0" presId="urn:microsoft.com/office/officeart/2005/8/layout/cycle2"/>
    <dgm:cxn modelId="{3A7A24B6-6D5D-4A2E-A86E-87B7D5520643}" type="presOf" srcId="{14E7664E-15C6-4636-84F3-0897E869D132}" destId="{A684026B-A964-4FC1-BD64-85E878D97EF6}" srcOrd="0" destOrd="0" presId="urn:microsoft.com/office/officeart/2005/8/layout/cycle2"/>
    <dgm:cxn modelId="{1DA97DC3-8F28-4278-8065-9259E9FC2EED}" srcId="{ECA2E270-1A55-4E2B-8794-D0974D8213B5}" destId="{5966E4FB-5AA3-4046-BD8A-8089E0D1B193}" srcOrd="2" destOrd="0" parTransId="{382948EB-BAE2-49EB-9269-9147BE50CD1E}" sibTransId="{14E7664E-15C6-4636-84F3-0897E869D132}"/>
    <dgm:cxn modelId="{84D658D5-E443-4BFA-8D26-0981D1021060}" srcId="{ECA2E270-1A55-4E2B-8794-D0974D8213B5}" destId="{EDAE27E3-D9EE-4C1C-8B93-FF519F8DBF98}" srcOrd="3" destOrd="0" parTransId="{35BCE671-0338-4ABE-B160-35AC1089D69E}" sibTransId="{B06F7406-1AD5-4043-B1B8-D7509DE97F53}"/>
    <dgm:cxn modelId="{EA6D54D7-C802-453B-94C2-7EF91DAF4741}" type="presOf" srcId="{726FA576-DCF2-4767-B277-6E31D49E2CA2}" destId="{347648B6-C793-4368-B03E-6A13F1ED32C0}" srcOrd="0" destOrd="0" presId="urn:microsoft.com/office/officeart/2005/8/layout/cycle2"/>
    <dgm:cxn modelId="{F73282D8-44A5-4C8E-876F-0FDF70C0C715}" srcId="{ECA2E270-1A55-4E2B-8794-D0974D8213B5}" destId="{E5693C85-6C69-402F-96AC-8D6AA54F22DA}" srcOrd="1" destOrd="0" parTransId="{B6A06C73-2EF0-4939-84E5-6602D2F7CCDC}" sibTransId="{96D50323-AAA2-497D-846E-A237297DEAD4}"/>
    <dgm:cxn modelId="{98ECD7E0-B384-4A2B-ABD3-1AD53BF8BB9B}" type="presOf" srcId="{5966E4FB-5AA3-4046-BD8A-8089E0D1B193}" destId="{26769D68-CE21-43F2-B69D-2A40BF07B92E}" srcOrd="0" destOrd="0" presId="urn:microsoft.com/office/officeart/2005/8/layout/cycle2"/>
    <dgm:cxn modelId="{0D5503EA-C5FC-4B9B-AEAC-CAF378B36AD7}" srcId="{ECA2E270-1A55-4E2B-8794-D0974D8213B5}" destId="{05FC88CD-2516-4DCF-9BDD-CBCF0A192B20}" srcOrd="0" destOrd="0" parTransId="{5E3E2CF7-6DF8-4C4B-BDD3-00BC3CE2D98C}" sibTransId="{726FA576-DCF2-4767-B277-6E31D49E2CA2}"/>
    <dgm:cxn modelId="{03E24616-159E-4FA9-9C60-E9ABA2D0F094}" type="presParOf" srcId="{A78A2698-667B-49D8-975B-838EFC29999C}" destId="{91D05A8F-F886-4B6F-BC6D-D39A91105D39}" srcOrd="0" destOrd="0" presId="urn:microsoft.com/office/officeart/2005/8/layout/cycle2"/>
    <dgm:cxn modelId="{5A745671-A3B6-4AC3-88F9-428A0847C516}" type="presParOf" srcId="{A78A2698-667B-49D8-975B-838EFC29999C}" destId="{347648B6-C793-4368-B03E-6A13F1ED32C0}" srcOrd="1" destOrd="0" presId="urn:microsoft.com/office/officeart/2005/8/layout/cycle2"/>
    <dgm:cxn modelId="{2140367D-11EA-4CCC-AAA9-26E4663DF1FD}" type="presParOf" srcId="{347648B6-C793-4368-B03E-6A13F1ED32C0}" destId="{23E29AE0-0DA2-4233-8E1E-93ABA44DB241}" srcOrd="0" destOrd="0" presId="urn:microsoft.com/office/officeart/2005/8/layout/cycle2"/>
    <dgm:cxn modelId="{DF062193-203D-4C8F-A027-181D57A2EDD0}" type="presParOf" srcId="{A78A2698-667B-49D8-975B-838EFC29999C}" destId="{7F53F9A2-C3F7-426C-BC00-D41A6E17ADB5}" srcOrd="2" destOrd="0" presId="urn:microsoft.com/office/officeart/2005/8/layout/cycle2"/>
    <dgm:cxn modelId="{76C00CFE-870E-4823-9749-081F5F3E7C8E}" type="presParOf" srcId="{A78A2698-667B-49D8-975B-838EFC29999C}" destId="{542428C5-7482-486A-AC46-84E2F8BE3163}" srcOrd="3" destOrd="0" presId="urn:microsoft.com/office/officeart/2005/8/layout/cycle2"/>
    <dgm:cxn modelId="{0A51B34D-B4DA-47CF-8351-0F4AA3FB39DE}" type="presParOf" srcId="{542428C5-7482-486A-AC46-84E2F8BE3163}" destId="{A3397EDD-5BF4-46D8-9CD0-52243B1D79D1}" srcOrd="0" destOrd="0" presId="urn:microsoft.com/office/officeart/2005/8/layout/cycle2"/>
    <dgm:cxn modelId="{E073D8BC-E1CF-4BBF-AAF3-575B9CE9DE65}" type="presParOf" srcId="{A78A2698-667B-49D8-975B-838EFC29999C}" destId="{26769D68-CE21-43F2-B69D-2A40BF07B92E}" srcOrd="4" destOrd="0" presId="urn:microsoft.com/office/officeart/2005/8/layout/cycle2"/>
    <dgm:cxn modelId="{C6C5EE17-4813-4E38-9709-2467789F03D7}" type="presParOf" srcId="{A78A2698-667B-49D8-975B-838EFC29999C}" destId="{A684026B-A964-4FC1-BD64-85E878D97EF6}" srcOrd="5" destOrd="0" presId="urn:microsoft.com/office/officeart/2005/8/layout/cycle2"/>
    <dgm:cxn modelId="{C1F53ADD-A45F-4590-BE82-8D68EEDE7C61}" type="presParOf" srcId="{A684026B-A964-4FC1-BD64-85E878D97EF6}" destId="{157AA87A-7FC4-4FA8-A274-D94EA37F617B}" srcOrd="0" destOrd="0" presId="urn:microsoft.com/office/officeart/2005/8/layout/cycle2"/>
    <dgm:cxn modelId="{E484239B-81AA-4A95-B2A3-17381C3CA780}" type="presParOf" srcId="{A78A2698-667B-49D8-975B-838EFC29999C}" destId="{F4564572-9642-4AC0-86ED-10120678E583}" srcOrd="6" destOrd="0" presId="urn:microsoft.com/office/officeart/2005/8/layout/cycle2"/>
    <dgm:cxn modelId="{7EBD16D6-DE02-4414-BE85-01E20B0231ED}" type="presParOf" srcId="{A78A2698-667B-49D8-975B-838EFC29999C}" destId="{1A909058-0037-4CEF-912B-A245718701D4}" srcOrd="7" destOrd="0" presId="urn:microsoft.com/office/officeart/2005/8/layout/cycle2"/>
    <dgm:cxn modelId="{C830ED25-A44A-459E-9F0C-E04376FD89CE}" type="presParOf" srcId="{1A909058-0037-4CEF-912B-A245718701D4}" destId="{D24E1893-D92E-449C-9B71-DF240AD0768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05A8F-F886-4B6F-BC6D-D39A91105D39}">
      <dsp:nvSpPr>
        <dsp:cNvPr id="0" name=""/>
        <dsp:cNvSpPr/>
      </dsp:nvSpPr>
      <dsp:spPr>
        <a:xfrm>
          <a:off x="2360821" y="-108123"/>
          <a:ext cx="2700941" cy="2112857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PREJUDICE</a:t>
          </a:r>
          <a:br>
            <a:rPr lang="en-CA" sz="2000" kern="1200" dirty="0"/>
          </a:br>
          <a:r>
            <a:rPr lang="en-CA" sz="1800" kern="1200" dirty="0"/>
            <a:t>They </a:t>
          </a:r>
          <a:r>
            <a:rPr lang="en-CA" sz="1800" u="sng" kern="1200" dirty="0"/>
            <a:t>can’t</a:t>
          </a:r>
          <a:r>
            <a:rPr lang="en-CA" sz="1800" u="none" kern="1200" dirty="0"/>
            <a:t> be: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u="none" kern="1200" dirty="0"/>
            <a:t>Rational, good leaders, decisive</a:t>
          </a:r>
          <a:endParaRPr lang="en-CA" sz="1800" u="sng" kern="1200" dirty="0"/>
        </a:p>
      </dsp:txBody>
      <dsp:txXfrm>
        <a:off x="2756365" y="201298"/>
        <a:ext cx="1909853" cy="1494015"/>
      </dsp:txXfrm>
    </dsp:sp>
    <dsp:sp modelId="{347648B6-C793-4368-B03E-6A13F1ED32C0}">
      <dsp:nvSpPr>
        <dsp:cNvPr id="0" name=""/>
        <dsp:cNvSpPr/>
      </dsp:nvSpPr>
      <dsp:spPr>
        <a:xfrm rot="2700000">
          <a:off x="5084967" y="1051095"/>
          <a:ext cx="517889" cy="613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 dirty="0"/>
        </a:p>
      </dsp:txBody>
      <dsp:txXfrm>
        <a:off x="5107720" y="1118912"/>
        <a:ext cx="362522" cy="368246"/>
      </dsp:txXfrm>
    </dsp:sp>
    <dsp:sp modelId="{7F53F9A2-C3F7-426C-BC00-D41A6E17ADB5}">
      <dsp:nvSpPr>
        <dsp:cNvPr id="0" name=""/>
        <dsp:cNvSpPr/>
      </dsp:nvSpPr>
      <dsp:spPr>
        <a:xfrm>
          <a:off x="4031096" y="1734673"/>
          <a:ext cx="3222650" cy="228952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DISCRIMINATION</a:t>
          </a:r>
          <a:br>
            <a:rPr lang="en-CA" sz="2000" kern="1200" dirty="0"/>
          </a:br>
          <a:r>
            <a:rPr lang="en-CA" sz="1800" kern="1200" dirty="0"/>
            <a:t>We </a:t>
          </a:r>
          <a:r>
            <a:rPr lang="en-CA" sz="1800" u="sng" kern="1200" dirty="0"/>
            <a:t>won’t</a:t>
          </a:r>
          <a:r>
            <a:rPr lang="en-CA" sz="1800" u="none" kern="1200" dirty="0"/>
            <a:t>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u="none" kern="1200" dirty="0"/>
            <a:t>hire them, promote them, let them manage men etc.</a:t>
          </a:r>
          <a:endParaRPr lang="en-CA" sz="1800" u="sng" kern="1200" dirty="0"/>
        </a:p>
      </dsp:txBody>
      <dsp:txXfrm>
        <a:off x="4503042" y="2069966"/>
        <a:ext cx="2278758" cy="1618938"/>
      </dsp:txXfrm>
    </dsp:sp>
    <dsp:sp modelId="{542428C5-7482-486A-AC46-84E2F8BE3163}">
      <dsp:nvSpPr>
        <dsp:cNvPr id="0" name=""/>
        <dsp:cNvSpPr/>
      </dsp:nvSpPr>
      <dsp:spPr>
        <a:xfrm rot="8100000">
          <a:off x="5195779" y="4162152"/>
          <a:ext cx="570139" cy="5949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 rot="10800000">
        <a:off x="5341772" y="4220661"/>
        <a:ext cx="399097" cy="356945"/>
      </dsp:txXfrm>
    </dsp:sp>
    <dsp:sp modelId="{26769D68-CE21-43F2-B69D-2A40BF07B92E}">
      <dsp:nvSpPr>
        <dsp:cNvPr id="0" name=""/>
        <dsp:cNvSpPr/>
      </dsp:nvSpPr>
      <dsp:spPr>
        <a:xfrm>
          <a:off x="2264558" y="3829886"/>
          <a:ext cx="2893466" cy="196135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REACTION</a:t>
          </a:r>
        </a:p>
      </dsp:txBody>
      <dsp:txXfrm>
        <a:off x="2688296" y="4117120"/>
        <a:ext cx="2045990" cy="1386890"/>
      </dsp:txXfrm>
    </dsp:sp>
    <dsp:sp modelId="{A684026B-A964-4FC1-BD64-85E878D97EF6}">
      <dsp:nvSpPr>
        <dsp:cNvPr id="0" name=""/>
        <dsp:cNvSpPr/>
      </dsp:nvSpPr>
      <dsp:spPr>
        <a:xfrm rot="13500000">
          <a:off x="1669204" y="4138167"/>
          <a:ext cx="536209" cy="613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 rot="10800000">
        <a:off x="1806509" y="4317789"/>
        <a:ext cx="375346" cy="368246"/>
      </dsp:txXfrm>
    </dsp:sp>
    <dsp:sp modelId="{F4564572-9642-4AC0-86ED-10120678E583}">
      <dsp:nvSpPr>
        <dsp:cNvPr id="0" name=""/>
        <dsp:cNvSpPr/>
      </dsp:nvSpPr>
      <dsp:spPr>
        <a:xfrm>
          <a:off x="135703" y="1800157"/>
          <a:ext cx="3288916" cy="215855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STEREOTYPE/BIAS</a:t>
          </a:r>
          <a:br>
            <a:rPr lang="en-CA" sz="2000" kern="1200" dirty="0"/>
          </a:br>
          <a:r>
            <a:rPr lang="en-CA" sz="1800" kern="1200" dirty="0"/>
            <a:t>Women </a:t>
          </a:r>
          <a:r>
            <a:rPr lang="en-CA" sz="1800" u="sng" kern="1200" dirty="0"/>
            <a:t>are</a:t>
          </a:r>
          <a:r>
            <a:rPr lang="en-CA" sz="1800" u="none" kern="1200" dirty="0"/>
            <a:t> emotional</a:t>
          </a:r>
          <a:endParaRPr lang="en-CA" sz="1800" u="sng" kern="1200" dirty="0"/>
        </a:p>
      </dsp:txBody>
      <dsp:txXfrm>
        <a:off x="617354" y="2116270"/>
        <a:ext cx="2325614" cy="1526330"/>
      </dsp:txXfrm>
    </dsp:sp>
    <dsp:sp modelId="{1A909058-0037-4CEF-912B-A245718701D4}">
      <dsp:nvSpPr>
        <dsp:cNvPr id="0" name=""/>
        <dsp:cNvSpPr/>
      </dsp:nvSpPr>
      <dsp:spPr>
        <a:xfrm rot="18900000">
          <a:off x="1602912" y="958451"/>
          <a:ext cx="604015" cy="613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1629449" y="1145264"/>
        <a:ext cx="422811" cy="368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05A8F-F886-4B6F-BC6D-D39A91105D39}">
      <dsp:nvSpPr>
        <dsp:cNvPr id="0" name=""/>
        <dsp:cNvSpPr/>
      </dsp:nvSpPr>
      <dsp:spPr>
        <a:xfrm>
          <a:off x="2334543" y="-108123"/>
          <a:ext cx="2700941" cy="2112857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PREJUDICE</a:t>
          </a:r>
          <a:br>
            <a:rPr lang="en-CA" sz="2000" kern="1200" dirty="0"/>
          </a:br>
          <a:r>
            <a:rPr lang="en-CA" sz="1800" kern="1200" dirty="0"/>
            <a:t>They </a:t>
          </a:r>
          <a:r>
            <a:rPr lang="en-CA" sz="1800" u="sng" kern="1200" dirty="0"/>
            <a:t>can’t</a:t>
          </a:r>
          <a:r>
            <a:rPr lang="en-CA" sz="1800" u="none" kern="1200" dirty="0"/>
            <a:t> be: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u="none" kern="1200" dirty="0"/>
            <a:t>Bad at math or get poor grades.  </a:t>
          </a:r>
          <a:endParaRPr lang="en-CA" sz="1800" u="sng" kern="1200" dirty="0"/>
        </a:p>
      </dsp:txBody>
      <dsp:txXfrm>
        <a:off x="2730087" y="201298"/>
        <a:ext cx="1909853" cy="1494015"/>
      </dsp:txXfrm>
    </dsp:sp>
    <dsp:sp modelId="{347648B6-C793-4368-B03E-6A13F1ED32C0}">
      <dsp:nvSpPr>
        <dsp:cNvPr id="0" name=""/>
        <dsp:cNvSpPr/>
      </dsp:nvSpPr>
      <dsp:spPr>
        <a:xfrm rot="2700000">
          <a:off x="5266320" y="764366"/>
          <a:ext cx="537994" cy="799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3100" kern="1200" dirty="0"/>
        </a:p>
      </dsp:txBody>
      <dsp:txXfrm>
        <a:off x="5289956" y="867207"/>
        <a:ext cx="376596" cy="479714"/>
      </dsp:txXfrm>
    </dsp:sp>
    <dsp:sp modelId="{7F53F9A2-C3F7-426C-BC00-D41A6E17ADB5}">
      <dsp:nvSpPr>
        <dsp:cNvPr id="0" name=""/>
        <dsp:cNvSpPr/>
      </dsp:nvSpPr>
      <dsp:spPr>
        <a:xfrm>
          <a:off x="3952264" y="1643739"/>
          <a:ext cx="3327759" cy="2471392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/>
            <a:t>DISCRIMINATION</a:t>
          </a:r>
          <a:br>
            <a:rPr lang="en-CA" sz="1800" kern="1200" dirty="0"/>
          </a:br>
          <a:r>
            <a:rPr lang="en-CA" sz="1600" kern="1200" dirty="0"/>
            <a:t>We </a:t>
          </a:r>
          <a:r>
            <a:rPr lang="en-CA" sz="1600" u="sng" kern="1200" dirty="0"/>
            <a:t>won’t</a:t>
          </a:r>
          <a:r>
            <a:rPr lang="en-CA" sz="1600" u="none" kern="1200" dirty="0"/>
            <a:t>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u="none" kern="1200" dirty="0"/>
            <a:t>Offer them remedial support.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u="none" kern="1200" dirty="0"/>
            <a:t>We </a:t>
          </a:r>
          <a:r>
            <a:rPr lang="en-CA" sz="1600" u="sng" kern="1200" dirty="0"/>
            <a:t>will: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u="none" kern="1200" dirty="0"/>
            <a:t>select them to be leaders.  </a:t>
          </a:r>
          <a:endParaRPr lang="en-CA" sz="1600" u="sng" kern="1200" dirty="0"/>
        </a:p>
      </dsp:txBody>
      <dsp:txXfrm>
        <a:off x="4439603" y="2005666"/>
        <a:ext cx="2353081" cy="1747538"/>
      </dsp:txXfrm>
    </dsp:sp>
    <dsp:sp modelId="{542428C5-7482-486A-AC46-84E2F8BE3163}">
      <dsp:nvSpPr>
        <dsp:cNvPr id="0" name=""/>
        <dsp:cNvSpPr/>
      </dsp:nvSpPr>
      <dsp:spPr>
        <a:xfrm rot="8100000">
          <a:off x="5085104" y="4217490"/>
          <a:ext cx="650661" cy="6465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500" kern="1200"/>
        </a:p>
      </dsp:txBody>
      <dsp:txXfrm rot="10800000">
        <a:off x="5250672" y="4278226"/>
        <a:ext cx="456686" cy="387950"/>
      </dsp:txXfrm>
    </dsp:sp>
    <dsp:sp modelId="{26769D68-CE21-43F2-B69D-2A40BF07B92E}">
      <dsp:nvSpPr>
        <dsp:cNvPr id="0" name=""/>
        <dsp:cNvSpPr/>
      </dsp:nvSpPr>
      <dsp:spPr>
        <a:xfrm>
          <a:off x="2238281" y="3829886"/>
          <a:ext cx="2893466" cy="1961358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REACTION</a:t>
          </a:r>
        </a:p>
      </dsp:txBody>
      <dsp:txXfrm>
        <a:off x="2662019" y="4117120"/>
        <a:ext cx="2045990" cy="1386890"/>
      </dsp:txXfrm>
    </dsp:sp>
    <dsp:sp modelId="{A684026B-A964-4FC1-BD64-85E878D97EF6}">
      <dsp:nvSpPr>
        <dsp:cNvPr id="0" name=""/>
        <dsp:cNvSpPr/>
      </dsp:nvSpPr>
      <dsp:spPr>
        <a:xfrm rot="13500000">
          <a:off x="1642926" y="4138167"/>
          <a:ext cx="536209" cy="613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 rot="10800000">
        <a:off x="1780231" y="4317789"/>
        <a:ext cx="375346" cy="368246"/>
      </dsp:txXfrm>
    </dsp:sp>
    <dsp:sp modelId="{F4564572-9642-4AC0-86ED-10120678E583}">
      <dsp:nvSpPr>
        <dsp:cNvPr id="0" name=""/>
        <dsp:cNvSpPr/>
      </dsp:nvSpPr>
      <dsp:spPr>
        <a:xfrm>
          <a:off x="109426" y="1800157"/>
          <a:ext cx="3288916" cy="2158556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STEREOTYPE/BIAS</a:t>
          </a:r>
          <a:br>
            <a:rPr lang="en-CA" sz="2000" kern="1200" dirty="0"/>
          </a:br>
          <a:r>
            <a:rPr lang="en-CA" sz="1800" kern="1200" dirty="0"/>
            <a:t>Asians are smart.</a:t>
          </a:r>
          <a:endParaRPr lang="en-CA" sz="1800" u="sng" kern="1200" dirty="0"/>
        </a:p>
      </dsp:txBody>
      <dsp:txXfrm>
        <a:off x="591077" y="2116270"/>
        <a:ext cx="2325614" cy="1526330"/>
      </dsp:txXfrm>
    </dsp:sp>
    <dsp:sp modelId="{1A909058-0037-4CEF-912B-A245718701D4}">
      <dsp:nvSpPr>
        <dsp:cNvPr id="0" name=""/>
        <dsp:cNvSpPr/>
      </dsp:nvSpPr>
      <dsp:spPr>
        <a:xfrm rot="18900000">
          <a:off x="1576635" y="958451"/>
          <a:ext cx="604015" cy="613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2300" kern="1200"/>
        </a:p>
      </dsp:txBody>
      <dsp:txXfrm>
        <a:off x="1603172" y="1145264"/>
        <a:ext cx="422811" cy="368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921A-A162-4E69-8360-B95B94384325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6942-8749-4F3E-92DF-62E72CECFC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14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42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081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6910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342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8950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3589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0235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086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1352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6942-8749-4F3E-92DF-62E72CECFC8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980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72" y="0"/>
            <a:ext cx="12192000" cy="6858000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29609" y="470490"/>
            <a:ext cx="11536326" cy="59170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32" y="1488218"/>
            <a:ext cx="6564736" cy="191322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210232" y="6353673"/>
            <a:ext cx="577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u="none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www.seedifferent.ca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2596" y="3429000"/>
            <a:ext cx="7906808" cy="645054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  <a:lvl2pPr algn="ctr">
              <a:defRPr sz="24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400">
                <a:solidFill>
                  <a:schemeClr val="bg1"/>
                </a:solidFill>
              </a:defRPr>
            </a:lvl4pPr>
            <a:lvl5pPr algn="ctr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presentation 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781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4988362"/>
            <a:ext cx="10780776" cy="830122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30688"/>
            <a:ext cx="12192000" cy="48768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6CB321-D85D-468D-A714-18BF96E045BE}" type="datetimeFigureOut">
              <a:rPr lang="en-CA" smtClean="0"/>
              <a:t>2017-08-15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600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EC008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193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>
            <a:lvl1pPr>
              <a:defRPr>
                <a:solidFill>
                  <a:srgbClr val="EC008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71525" y="714376"/>
            <a:ext cx="7734300" cy="478155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953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72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29609" y="470490"/>
            <a:ext cx="11536326" cy="5917020"/>
          </a:xfrm>
          <a:prstGeom prst="rect">
            <a:avLst/>
          </a:prstGeom>
          <a:solidFill>
            <a:schemeClr val="tx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32" y="1488218"/>
            <a:ext cx="6564735" cy="191322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210232" y="6353673"/>
            <a:ext cx="577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u="none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www.seedifferent.ca 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2596" y="3429000"/>
            <a:ext cx="7906808" cy="645054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  <a:lvl2pPr algn="ctr">
              <a:defRPr sz="24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400">
                <a:solidFill>
                  <a:schemeClr val="bg1"/>
                </a:solidFill>
              </a:defRPr>
            </a:lvl4pPr>
            <a:lvl5pPr algn="ctr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presentation 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316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24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512" y="669184"/>
            <a:ext cx="10700004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120" baseline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6CB321-D85D-468D-A714-18BF96E045BE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04805"/>
            <a:ext cx="12192000" cy="7531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79" y="6203346"/>
            <a:ext cx="2387642" cy="6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96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4" y="499533"/>
            <a:ext cx="10772775" cy="1176867"/>
          </a:xfrm>
        </p:spPr>
        <p:txBody>
          <a:bodyPr>
            <a:normAutofit/>
          </a:bodyPr>
          <a:lstStyle>
            <a:lvl1pPr>
              <a:defRPr sz="4400" b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981200"/>
            <a:ext cx="10753725" cy="3796665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420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7512" y="736930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92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4" y="499534"/>
            <a:ext cx="10772775" cy="120144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5924916"/>
            <a:ext cx="12192000" cy="933084"/>
          </a:xfrm>
          <a:prstGeom prst="rect">
            <a:avLst/>
          </a:prstGeom>
        </p:spPr>
        <p:txBody>
          <a:bodyPr/>
          <a:lstStyle/>
          <a:p>
            <a:fld id="{7B0009BD-45A0-4524-964F-7F077B8068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9163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966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029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0316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5924916"/>
            <a:ext cx="12192000" cy="933084"/>
          </a:xfrm>
          <a:prstGeom prst="rect">
            <a:avLst/>
          </a:prstGeom>
        </p:spPr>
        <p:txBody>
          <a:bodyPr/>
          <a:lstStyle/>
          <a:p>
            <a:fld id="{7B0009BD-45A0-4524-964F-7F077B8068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387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5924916"/>
            <a:ext cx="12192000" cy="933084"/>
          </a:xfrm>
          <a:prstGeom prst="rect">
            <a:avLst/>
          </a:prstGeom>
        </p:spPr>
        <p:txBody>
          <a:bodyPr/>
          <a:lstStyle/>
          <a:p>
            <a:fld id="{7B0009BD-45A0-4524-964F-7F077B80685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77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24070"/>
          </a:xfrm>
          <a:prstGeom prst="rect">
            <a:avLst/>
          </a:prstGeom>
          <a:solidFill>
            <a:srgbClr val="E2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512" y="669184"/>
            <a:ext cx="10700004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120" baseline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6CB321-D85D-468D-A714-18BF96E045BE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5924916"/>
            <a:ext cx="12192000" cy="933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7B0009BD-45A0-4524-964F-7F077B80685D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20885"/>
            <a:ext cx="12192000" cy="7531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193006"/>
            <a:ext cx="2438400" cy="69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7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005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1298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>
                <a:latin typeface="+mn-lt"/>
                <a:cs typeface="Arial" panose="020B0604020202020204" pitchFamily="34" charset="0"/>
              </a:defRPr>
            </a:lvl1pPr>
            <a:lvl2pPr>
              <a:defRPr sz="2800">
                <a:latin typeface="+mn-lt"/>
                <a:cs typeface="Arial" panose="020B0604020202020204" pitchFamily="34" charset="0"/>
              </a:defRPr>
            </a:lvl2pPr>
            <a:lvl3pPr>
              <a:defRPr sz="2400">
                <a:latin typeface="+mn-lt"/>
                <a:cs typeface="Arial" panose="020B0604020202020204" pitchFamily="34" charset="0"/>
              </a:defRPr>
            </a:lvl3pPr>
            <a:lvl4pPr>
              <a:defRPr sz="2000">
                <a:latin typeface="+mn-lt"/>
                <a:cs typeface="Arial" panose="020B0604020202020204" pitchFamily="34" charset="0"/>
              </a:defRPr>
            </a:lvl4pPr>
            <a:lvl5pPr>
              <a:defRPr sz="2000">
                <a:latin typeface="+mn-lt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53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4988362"/>
            <a:ext cx="10780776" cy="830122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30688"/>
            <a:ext cx="12192000" cy="4876800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6CB321-D85D-468D-A714-18BF96E045BE}" type="datetimeFigureOut">
              <a:rPr lang="en-CA" smtClean="0"/>
              <a:t>2017-08-15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9750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6097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71525" y="714376"/>
            <a:ext cx="7734300" cy="478155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374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772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29609" y="470490"/>
            <a:ext cx="11536326" cy="5917020"/>
          </a:xfrm>
          <a:prstGeom prst="rect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32" y="1488218"/>
            <a:ext cx="6564735" cy="191321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210232" y="6353673"/>
            <a:ext cx="577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u="none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www.seedifferent.ca 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142596" y="3429000"/>
            <a:ext cx="7906808" cy="645054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  <a:lvl2pPr algn="ctr">
              <a:defRPr sz="2400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400">
                <a:solidFill>
                  <a:schemeClr val="bg1"/>
                </a:solidFill>
              </a:defRPr>
            </a:lvl4pPr>
            <a:lvl5pPr algn="ctr"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presentation subtitle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71423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240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512" y="669184"/>
            <a:ext cx="10700004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120" baseline="0">
                <a:solidFill>
                  <a:srgbClr val="FFFFFF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6CB321-D85D-468D-A714-18BF96E045BE}" type="datetimeFigureOut">
              <a:rPr lang="en-CA" smtClean="0"/>
              <a:t>2017-08-15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04805"/>
            <a:ext cx="12192000" cy="7531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79" y="6203346"/>
            <a:ext cx="2387642" cy="6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68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4" y="499533"/>
            <a:ext cx="10772775" cy="1176867"/>
          </a:xfrm>
        </p:spPr>
        <p:txBody>
          <a:bodyPr>
            <a:normAutofit/>
          </a:bodyPr>
          <a:lstStyle>
            <a:lvl1pPr>
              <a:defRPr sz="4400" b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981200"/>
            <a:ext cx="10753725" cy="3796665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1600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7512" y="736930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522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4" y="499534"/>
            <a:ext cx="10772775" cy="120144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3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968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4" y="499533"/>
            <a:ext cx="10772775" cy="1176867"/>
          </a:xfrm>
        </p:spPr>
        <p:txBody>
          <a:bodyPr>
            <a:normAutofit/>
          </a:bodyPr>
          <a:lstStyle>
            <a:lvl1pPr>
              <a:defRPr sz="4400" b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1981200"/>
            <a:ext cx="10753725" cy="3796665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3985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966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029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0316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5631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74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0735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1298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>
                <a:latin typeface="+mn-lt"/>
                <a:cs typeface="Arial" panose="020B0604020202020204" pitchFamily="34" charset="0"/>
              </a:defRPr>
            </a:lvl1pPr>
            <a:lvl2pPr>
              <a:defRPr sz="2800">
                <a:latin typeface="+mn-lt"/>
                <a:cs typeface="Arial" panose="020B0604020202020204" pitchFamily="34" charset="0"/>
              </a:defRPr>
            </a:lvl2pPr>
            <a:lvl3pPr>
              <a:defRPr sz="2400">
                <a:latin typeface="+mn-lt"/>
                <a:cs typeface="Arial" panose="020B0604020202020204" pitchFamily="34" charset="0"/>
              </a:defRPr>
            </a:lvl3pPr>
            <a:lvl4pPr>
              <a:defRPr sz="2000">
                <a:latin typeface="+mn-lt"/>
                <a:cs typeface="Arial" panose="020B0604020202020204" pitchFamily="34" charset="0"/>
              </a:defRPr>
            </a:lvl4pPr>
            <a:lvl5pPr>
              <a:defRPr sz="2000">
                <a:latin typeface="+mn-lt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169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4988362"/>
            <a:ext cx="10780776" cy="830122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30688"/>
            <a:ext cx="12192000" cy="4876800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E6CB321-D85D-468D-A714-18BF96E045BE}" type="datetimeFigureOut">
              <a:rPr lang="en-CA" smtClean="0"/>
              <a:t>2017-08-15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8193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787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71525" y="714376"/>
            <a:ext cx="7734300" cy="478155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7512" y="736930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rgbClr val="EC008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83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7224" y="499534"/>
            <a:ext cx="10772775" cy="1201448"/>
          </a:xfrm>
        </p:spPr>
        <p:txBody>
          <a:bodyPr>
            <a:normAutofit/>
          </a:bodyPr>
          <a:lstStyle>
            <a:lvl1pPr>
              <a:defRPr sz="4400">
                <a:solidFill>
                  <a:srgbClr val="EC008C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>
                <a:latin typeface="+mn-lt"/>
                <a:cs typeface="Arial" panose="020B0604020202020204" pitchFamily="34" charset="0"/>
              </a:defRPr>
            </a:lvl1pPr>
            <a:lvl2pPr>
              <a:defRPr sz="2000">
                <a:latin typeface="+mn-lt"/>
                <a:cs typeface="Arial" panose="020B0604020202020204" pitchFamily="34" charset="0"/>
              </a:defRPr>
            </a:lvl2pPr>
            <a:lvl3pPr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 sz="1600">
                <a:latin typeface="+mn-lt"/>
                <a:cs typeface="Arial" panose="020B0604020202020204" pitchFamily="34" charset="0"/>
              </a:defRPr>
            </a:lvl4pPr>
            <a:lvl5pPr>
              <a:defRPr sz="1600">
                <a:latin typeface="+mn-lt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82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966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02958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0316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93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35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82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129867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>
                <a:latin typeface="+mn-lt"/>
                <a:cs typeface="Arial" panose="020B0604020202020204" pitchFamily="34" charset="0"/>
              </a:defRPr>
            </a:lvl1pPr>
            <a:lvl2pPr>
              <a:defRPr sz="2800">
                <a:latin typeface="+mn-lt"/>
                <a:cs typeface="Arial" panose="020B0604020202020204" pitchFamily="34" charset="0"/>
              </a:defRPr>
            </a:lvl2pPr>
            <a:lvl3pPr>
              <a:defRPr sz="2400">
                <a:latin typeface="+mn-lt"/>
                <a:cs typeface="Arial" panose="020B0604020202020204" pitchFamily="34" charset="0"/>
              </a:defRPr>
            </a:lvl3pPr>
            <a:lvl4pPr>
              <a:defRPr sz="2000">
                <a:latin typeface="+mn-lt"/>
                <a:cs typeface="Arial" panose="020B0604020202020204" pitchFamily="34" charset="0"/>
              </a:defRPr>
            </a:lvl4pPr>
            <a:lvl5pPr>
              <a:defRPr sz="2000">
                <a:latin typeface="+mn-lt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183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1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104805"/>
            <a:ext cx="12192000" cy="7531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6203346"/>
            <a:ext cx="2438400" cy="69585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324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76656" y="6362700"/>
            <a:ext cx="576411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35EC9BF-685F-4B6C-B779-900C2E33FD0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431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120" baseline="0">
          <a:solidFill>
            <a:srgbClr val="EC008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1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104805"/>
            <a:ext cx="12192000" cy="7531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79" y="6203346"/>
            <a:ext cx="2387642" cy="69585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324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76656" y="6362700"/>
            <a:ext cx="576411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35EC9BF-685F-4B6C-B779-900C2E33FD0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22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120" baseline="0">
          <a:solidFill>
            <a:schemeClr val="accent2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211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104805"/>
            <a:ext cx="12192000" cy="7531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79" y="6203346"/>
            <a:ext cx="2387642" cy="69585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53246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76656" y="6371883"/>
            <a:ext cx="576411" cy="358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35EC9BF-685F-4B6C-B779-900C2E33FD0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046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kern="1200" spc="-120" baseline="0">
          <a:solidFill>
            <a:schemeClr val="accent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 panose="020B0604020202020204" pitchFamily="34" charset="0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implicit.harvard.edu/implicit/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3454400"/>
            <a:ext cx="11163300" cy="645054"/>
          </a:xfrm>
        </p:spPr>
        <p:txBody>
          <a:bodyPr/>
          <a:lstStyle/>
          <a:p>
            <a:r>
              <a:rPr lang="en-US" dirty="0"/>
              <a:t>Workshop 3: Prejudice, Bias and Discrimination- How to Stop the Cycle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921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Stereotype vs. Bias </a:t>
            </a:r>
            <a:br>
              <a:rPr lang="en-US" dirty="0"/>
            </a:br>
            <a:r>
              <a:rPr lang="en-US" sz="4000" dirty="0"/>
              <a:t>Part 1: 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en-CA" b="1" u="sng" dirty="0"/>
              <a:t>Stereotype-</a:t>
            </a:r>
            <a:r>
              <a:rPr lang="en-CA" dirty="0"/>
              <a:t> A false or generalized conception that results in conscious categorization of an individual or the members of a group (i.e. women are emotional) 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en-CA" b="1" u="sng" dirty="0"/>
              <a:t>Bias</a:t>
            </a:r>
            <a:r>
              <a:rPr lang="en-CA" b="1" dirty="0"/>
              <a:t>-</a:t>
            </a:r>
            <a:r>
              <a:rPr lang="en-CA" dirty="0"/>
              <a:t> An inclination or preference formed without reasonable justification that can prevent judgment from being balanced or even-handed (i.e. Asians are smart)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48" y="434516"/>
            <a:ext cx="4898930" cy="1753139"/>
          </a:xfrm>
        </p:spPr>
        <p:txBody>
          <a:bodyPr>
            <a:normAutofit fontScale="90000"/>
          </a:bodyPr>
          <a:lstStyle/>
          <a:p>
            <a:r>
              <a:rPr lang="en-US" dirty="0"/>
              <a:t>Cycle of Prejudice:</a:t>
            </a:r>
            <a:br>
              <a:rPr lang="en-US" dirty="0"/>
            </a:br>
            <a:r>
              <a:rPr lang="en-US" i="1" dirty="0"/>
              <a:t>Example of bias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7772" y="6210033"/>
            <a:ext cx="30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Copyright: Renée Bazile-Jones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82778" y="5364728"/>
            <a:ext cx="197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1"/>
                </a:solidFill>
              </a:rPr>
              <a:t>VICTIM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29340" y="5368414"/>
            <a:ext cx="266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1"/>
                </a:solidFill>
              </a:rPr>
              <a:t>OFFENDER</a:t>
            </a:r>
          </a:p>
        </p:txBody>
      </p:sp>
      <p:graphicFrame>
        <p:nvGraphicFramePr>
          <p:cNvPr id="8" name="Content Placeholder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138659"/>
              </p:ext>
            </p:extLst>
          </p:nvPr>
        </p:nvGraphicFramePr>
        <p:xfrm>
          <a:off x="4367119" y="146957"/>
          <a:ext cx="7389451" cy="568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990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Stereotype vs. Bias </a:t>
            </a:r>
            <a:br>
              <a:rPr lang="en-US" dirty="0"/>
            </a:br>
            <a:r>
              <a:rPr lang="en-US" sz="4000" dirty="0"/>
              <a:t>Part 2: Scenarios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06" y="1993900"/>
            <a:ext cx="5032810" cy="34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4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the Cycle: Strategy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CA" sz="3200" b="1" dirty="0"/>
              <a:t>Become aware of our biases. “If you name it, you tame it”. You can achieve this through: </a:t>
            </a:r>
          </a:p>
          <a:p>
            <a:pPr marL="514350" lvl="2" indent="-514350">
              <a:buFont typeface="+mj-lt"/>
              <a:buAutoNum type="alphaUcPeriod"/>
            </a:pPr>
            <a:endParaRPr lang="en-US" sz="2800" i="0" dirty="0"/>
          </a:p>
          <a:p>
            <a:pPr marL="514350" lvl="2" indent="-514350">
              <a:buFont typeface="+mj-lt"/>
              <a:buAutoNum type="alphaUcPeriod"/>
            </a:pPr>
            <a:r>
              <a:rPr lang="en-US" sz="2800" i="0" dirty="0"/>
              <a:t>Harvard Implicit Bias Test : </a:t>
            </a:r>
            <a:r>
              <a:rPr lang="en-CA" sz="2800" i="0" u="sng" dirty="0">
                <a:hlinkClick r:id="rId2"/>
              </a:rPr>
              <a:t>https://implicit.harvard.edu/implicit/</a:t>
            </a:r>
            <a:endParaRPr lang="en-CA" sz="2800" i="0" u="sng" dirty="0"/>
          </a:p>
          <a:p>
            <a:pPr marL="514350" lvl="2" indent="-514350">
              <a:buFont typeface="+mj-lt"/>
              <a:buAutoNum type="alphaUcPeriod"/>
            </a:pPr>
            <a:endParaRPr lang="en-US" sz="2800" i="0" u="sng" dirty="0"/>
          </a:p>
          <a:p>
            <a:pPr marL="514350" lvl="2" indent="-514350">
              <a:buFont typeface="+mj-lt"/>
              <a:buAutoNum type="alphaUcPeriod"/>
            </a:pPr>
            <a:r>
              <a:rPr lang="en-US" sz="2800" i="0" dirty="0"/>
              <a:t>Challenge your filters</a:t>
            </a:r>
            <a:r>
              <a:rPr lang="en-CA" sz="2800" i="0" dirty="0"/>
              <a:t>: what stereotypes/ biases am I regularly exposed to?  Use the Handout to guide you.</a:t>
            </a:r>
          </a:p>
          <a:p>
            <a:pPr marL="514350" lvl="2" indent="-514350">
              <a:buFont typeface="+mj-lt"/>
              <a:buAutoNum type="alphaUcPeriod"/>
            </a:pPr>
            <a:endParaRPr lang="en-CA" sz="2800" i="0" dirty="0"/>
          </a:p>
          <a:p>
            <a:pPr marL="514350" lvl="2" indent="-514350">
              <a:buFont typeface="+mj-lt"/>
              <a:buAutoNum type="alphaUcPeriod"/>
            </a:pPr>
            <a:r>
              <a:rPr lang="en-US" sz="2800" i="0" dirty="0"/>
              <a:t>Self-regulate your feelings and thoughts.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the Cycle: Strategy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7" y="1981200"/>
            <a:ext cx="7019544" cy="37966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600" b="1" dirty="0"/>
              <a:t>Prevent creation of new biases. You can achieve this through: </a:t>
            </a:r>
          </a:p>
          <a:p>
            <a:pPr marL="0" indent="0">
              <a:buNone/>
            </a:pPr>
            <a:endParaRPr lang="en-CA" sz="3600" dirty="0"/>
          </a:p>
          <a:p>
            <a:pPr marL="457200" lvl="0" indent="-457200">
              <a:lnSpc>
                <a:spcPct val="100000"/>
              </a:lnSpc>
              <a:buAutoNum type="alphaUcPeriod"/>
            </a:pPr>
            <a:r>
              <a:rPr lang="en-CA" sz="3200" dirty="0"/>
              <a:t>Diversifying your media consumption.</a:t>
            </a:r>
          </a:p>
          <a:p>
            <a:pPr marL="457200" lvl="0" indent="-457200">
              <a:lnSpc>
                <a:spcPct val="100000"/>
              </a:lnSpc>
              <a:buAutoNum type="alphaUcPeriod"/>
            </a:pPr>
            <a:r>
              <a:rPr lang="en-US" sz="3200" dirty="0"/>
              <a:t>Connecting with people who are different than you.</a:t>
            </a:r>
            <a:endParaRPr lang="en-CA" sz="3200" dirty="0"/>
          </a:p>
          <a:p>
            <a:endParaRPr lang="en-US" dirty="0"/>
          </a:p>
        </p:txBody>
      </p:sp>
      <p:pic>
        <p:nvPicPr>
          <p:cNvPr id="4" name="Picture 6" descr="Image result for V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680377"/>
            <a:ext cx="1954940" cy="6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l Jazee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51" y="2491056"/>
            <a:ext cx="1624648" cy="182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86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We all have</a:t>
            </a:r>
            <a:r>
              <a:rPr lang="en-US" sz="3200" dirty="0">
                <a:solidFill>
                  <a:schemeClr val="accent2"/>
                </a:solidFill>
              </a:rPr>
              <a:t> filters </a:t>
            </a:r>
            <a:r>
              <a:rPr lang="en-US" sz="3200" dirty="0"/>
              <a:t>that inform our worldview.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The </a:t>
            </a:r>
            <a:r>
              <a:rPr lang="en-US" sz="3200" dirty="0">
                <a:solidFill>
                  <a:schemeClr val="accent2"/>
                </a:solidFill>
              </a:rPr>
              <a:t>cycle of prejudice and discrimination </a:t>
            </a:r>
            <a:r>
              <a:rPr lang="en-US" sz="3200" dirty="0"/>
              <a:t>can result from stereotypes/bias. </a:t>
            </a:r>
            <a:endParaRPr lang="en-CA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/>
              <a:t>We can work to</a:t>
            </a:r>
            <a:r>
              <a:rPr lang="en-US" sz="3200" dirty="0">
                <a:solidFill>
                  <a:schemeClr val="accent2"/>
                </a:solidFill>
              </a:rPr>
              <a:t> prevent </a:t>
            </a:r>
            <a:r>
              <a:rPr lang="en-US" sz="3200" dirty="0"/>
              <a:t>the creation of new biases and </a:t>
            </a:r>
            <a:r>
              <a:rPr lang="en-US" sz="3200" dirty="0">
                <a:solidFill>
                  <a:schemeClr val="accent2"/>
                </a:solidFill>
              </a:rPr>
              <a:t>limit the impacts of our current biases. </a:t>
            </a:r>
            <a:endParaRPr lang="en-CA" sz="32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39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31" y="1926790"/>
            <a:ext cx="3985422" cy="2650690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596899" y="1926790"/>
            <a:ext cx="60960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Listening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Right to Pass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Appreciation</a:t>
            </a:r>
          </a:p>
          <a:p>
            <a:pPr marL="571500" lvl="0" indent="-57150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Confidentiality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Speak for Yourself</a:t>
            </a:r>
          </a:p>
          <a:p>
            <a:pPr marL="571500" indent="-571500">
              <a:buClrTx/>
              <a:buFont typeface="Arial" panose="020B0604020202020204" pitchFamily="34" charset="0"/>
              <a:buChar char="•"/>
            </a:pPr>
            <a:r>
              <a:rPr lang="en-US" sz="3600" dirty="0"/>
              <a:t>Right to “Ouch”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6857" y="520633"/>
            <a:ext cx="7176085" cy="11975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12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5400" dirty="0">
                <a:solidFill>
                  <a:schemeClr val="accent2"/>
                </a:solidFill>
              </a:rPr>
              <a:t>Community Commitments</a:t>
            </a:r>
          </a:p>
        </p:txBody>
      </p:sp>
    </p:spTree>
    <p:extLst>
      <p:ext uri="{BB962C8B-B14F-4D97-AF65-F5344CB8AC3E}">
        <p14:creationId xmlns:p14="http://schemas.microsoft.com/office/powerpoint/2010/main" val="3525018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Concepts from Workshop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need to value and recognize diversity to create equity.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 need to be aware of the contextual privileges that come with our identity and work to level the playing field.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Social movements have emerged by those who are working towards equity.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Social media has an important role in contemporary social movements.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Intersectionality ought to be considered when thinking about social change. 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21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Identity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6274" y="1676400"/>
            <a:ext cx="10753725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altLang="en-US" sz="3200" dirty="0"/>
              <a:t>Which of these individuals is a scientist, a dancer and an activist?</a:t>
            </a:r>
          </a:p>
        </p:txBody>
      </p:sp>
      <p:pic>
        <p:nvPicPr>
          <p:cNvPr id="5" name="Picture 4" descr="Inbox - pam.malins@ccdi.ca - Outloo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3" t="55758" r="15039" b="17576"/>
          <a:stretch/>
        </p:blipFill>
        <p:spPr>
          <a:xfrm>
            <a:off x="878287" y="2881972"/>
            <a:ext cx="2732892" cy="2569387"/>
          </a:xfrm>
          <a:prstGeom prst="rect">
            <a:avLst/>
          </a:prstGeom>
        </p:spPr>
      </p:pic>
      <p:pic>
        <p:nvPicPr>
          <p:cNvPr id="6" name="Picture 5" descr="Inbox - pam.malins@ccdi.ca - Outlook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4" t="53091" r="17308" b="11686"/>
          <a:stretch/>
        </p:blipFill>
        <p:spPr>
          <a:xfrm>
            <a:off x="4670030" y="2753447"/>
            <a:ext cx="1968170" cy="2697912"/>
          </a:xfrm>
          <a:prstGeom prst="rect">
            <a:avLst/>
          </a:prstGeom>
        </p:spPr>
      </p:pic>
      <p:pic>
        <p:nvPicPr>
          <p:cNvPr id="7" name="Picture 6" descr="Inbox - pam.malins@ccdi.ca - Outlook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3" t="49697" r="15563" b="14909"/>
          <a:stretch/>
        </p:blipFill>
        <p:spPr>
          <a:xfrm>
            <a:off x="8098971" y="2753356"/>
            <a:ext cx="2111829" cy="27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9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Identity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6274" y="1676400"/>
            <a:ext cx="10753725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altLang="en-US" sz="3200" dirty="0"/>
              <a:t>Which of these individuals is a scientist, a dancer and an activist?</a:t>
            </a:r>
          </a:p>
        </p:txBody>
      </p:sp>
      <p:pic>
        <p:nvPicPr>
          <p:cNvPr id="5" name="Picture 4" descr="Inbox - pam.malins@ccdi.ca - Outloo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3" t="55758" r="15039" b="17576"/>
          <a:stretch/>
        </p:blipFill>
        <p:spPr>
          <a:xfrm>
            <a:off x="878287" y="2881972"/>
            <a:ext cx="2732892" cy="2569387"/>
          </a:xfrm>
          <a:prstGeom prst="rect">
            <a:avLst/>
          </a:prstGeom>
        </p:spPr>
      </p:pic>
      <p:pic>
        <p:nvPicPr>
          <p:cNvPr id="6" name="Picture 5" descr="Inbox - pam.malins@ccdi.ca - Outlook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4" t="53091" r="17308" b="11686"/>
          <a:stretch/>
        </p:blipFill>
        <p:spPr>
          <a:xfrm>
            <a:off x="4670030" y="2753447"/>
            <a:ext cx="1968170" cy="2697912"/>
          </a:xfrm>
          <a:prstGeom prst="rect">
            <a:avLst/>
          </a:prstGeom>
        </p:spPr>
      </p:pic>
      <p:pic>
        <p:nvPicPr>
          <p:cNvPr id="7" name="Picture 6" descr="Inbox - pam.malins@ccdi.ca - Outlook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3" t="49697" r="15563" b="14909"/>
          <a:stretch/>
        </p:blipFill>
        <p:spPr>
          <a:xfrm>
            <a:off x="8098971" y="2753356"/>
            <a:ext cx="2111829" cy="2704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671319" y="5380107"/>
            <a:ext cx="39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440939" y="5402010"/>
            <a:ext cx="39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8955380" y="5457981"/>
            <a:ext cx="399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4870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Worldview Role Play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33" y="1801437"/>
            <a:ext cx="5033356" cy="344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70" y="6211669"/>
            <a:ext cx="817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Role Play activity created by Cathy Gallagher-Louisy, </a:t>
            </a:r>
          </a:p>
          <a:p>
            <a:r>
              <a:rPr lang="en-US" dirty="0">
                <a:solidFill>
                  <a:schemeClr val="bg1"/>
                </a:solidFill>
              </a:rPr>
              <a:t>Senior Director, Consulting, Canadian Centre for Diversity and Inclusion</a:t>
            </a:r>
          </a:p>
        </p:txBody>
      </p:sp>
    </p:spTree>
    <p:extLst>
      <p:ext uri="{BB962C8B-B14F-4D97-AF65-F5344CB8AC3E}">
        <p14:creationId xmlns:p14="http://schemas.microsoft.com/office/powerpoint/2010/main" val="3424617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 Class Divided English Subtit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300" y="0"/>
            <a:ext cx="8521700" cy="621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4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74" y="584540"/>
            <a:ext cx="4898930" cy="1176867"/>
          </a:xfrm>
        </p:spPr>
        <p:txBody>
          <a:bodyPr/>
          <a:lstStyle/>
          <a:p>
            <a:r>
              <a:rPr lang="en-US" dirty="0"/>
              <a:t>Cycle of Prejudice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51991" y="119852"/>
            <a:ext cx="2692488" cy="2106245"/>
            <a:chOff x="2172748" y="-107841"/>
            <a:chExt cx="2692488" cy="2106245"/>
          </a:xfrm>
        </p:grpSpPr>
        <p:sp>
          <p:nvSpPr>
            <p:cNvPr id="26" name="Oval 25"/>
            <p:cNvSpPr/>
            <p:nvPr/>
          </p:nvSpPr>
          <p:spPr>
            <a:xfrm>
              <a:off x="2172748" y="-107841"/>
              <a:ext cx="2692488" cy="210624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2567054" y="200611"/>
              <a:ext cx="1903876" cy="1489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000" kern="1200" dirty="0"/>
                <a:t>PREJUDICE</a:t>
              </a:r>
              <a:br>
                <a:rPr lang="en-CA" sz="2000" kern="1200" dirty="0"/>
              </a:br>
              <a:r>
                <a:rPr lang="en-CA" sz="2000" kern="1200" dirty="0"/>
                <a:t>They </a:t>
              </a:r>
              <a:r>
                <a:rPr lang="en-CA" sz="2000" u="sng" kern="1200" dirty="0"/>
                <a:t>can’t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221745" y="1322792"/>
            <a:ext cx="611822" cy="517503"/>
            <a:chOff x="4842502" y="1095099"/>
            <a:chExt cx="611822" cy="517503"/>
          </a:xfrm>
        </p:grpSpPr>
        <p:sp>
          <p:nvSpPr>
            <p:cNvPr id="24" name="Arrow: Right 23"/>
            <p:cNvSpPr/>
            <p:nvPr/>
          </p:nvSpPr>
          <p:spPr>
            <a:xfrm rot="2700000">
              <a:off x="4889661" y="1047940"/>
              <a:ext cx="517503" cy="61182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Arrow: Right 6"/>
            <p:cNvSpPr txBox="1"/>
            <p:nvPr/>
          </p:nvSpPr>
          <p:spPr>
            <a:xfrm rot="2700000">
              <a:off x="4912397" y="1115414"/>
              <a:ext cx="362252" cy="3670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23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17435" y="1957276"/>
            <a:ext cx="3212564" cy="2282359"/>
            <a:chOff x="3838192" y="1729583"/>
            <a:chExt cx="3212564" cy="2282359"/>
          </a:xfrm>
        </p:grpSpPr>
        <p:sp>
          <p:nvSpPr>
            <p:cNvPr id="22" name="Oval 21"/>
            <p:cNvSpPr/>
            <p:nvPr/>
          </p:nvSpPr>
          <p:spPr>
            <a:xfrm>
              <a:off x="3838192" y="1729583"/>
              <a:ext cx="3212564" cy="2282359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8"/>
            <p:cNvSpPr txBox="1"/>
            <p:nvPr/>
          </p:nvSpPr>
          <p:spPr>
            <a:xfrm>
              <a:off x="4308661" y="2063827"/>
              <a:ext cx="2271626" cy="16138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000" kern="1200" dirty="0"/>
                <a:t>DISCRIMINATION</a:t>
              </a:r>
              <a:br>
                <a:rPr lang="en-CA" sz="2000" kern="1200" dirty="0"/>
              </a:br>
              <a:r>
                <a:rPr lang="en-CA" sz="2000" kern="1200" dirty="0"/>
                <a:t>We </a:t>
              </a:r>
              <a:r>
                <a:rPr lang="en-CA" sz="2000" u="sng" kern="1200" dirty="0"/>
                <a:t>won’t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79506" y="4377349"/>
            <a:ext cx="569566" cy="593045"/>
            <a:chOff x="5000263" y="4149656"/>
            <a:chExt cx="569566" cy="593045"/>
          </a:xfrm>
        </p:grpSpPr>
        <p:sp>
          <p:nvSpPr>
            <p:cNvPr id="20" name="Arrow: Right 19"/>
            <p:cNvSpPr/>
            <p:nvPr/>
          </p:nvSpPr>
          <p:spPr>
            <a:xfrm rot="8100000">
              <a:off x="5000263" y="4149656"/>
              <a:ext cx="569566" cy="593045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Arrow: Right 10"/>
            <p:cNvSpPr txBox="1"/>
            <p:nvPr/>
          </p:nvSpPr>
          <p:spPr>
            <a:xfrm rot="18900000">
              <a:off x="5146110" y="4207853"/>
              <a:ext cx="398696" cy="3558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2300" kern="12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56030" y="4046327"/>
            <a:ext cx="2884410" cy="1955220"/>
            <a:chOff x="2076787" y="3818634"/>
            <a:chExt cx="2884410" cy="1955220"/>
          </a:xfrm>
        </p:grpSpPr>
        <p:sp>
          <p:nvSpPr>
            <p:cNvPr id="18" name="Oval 17"/>
            <p:cNvSpPr/>
            <p:nvPr/>
          </p:nvSpPr>
          <p:spPr>
            <a:xfrm>
              <a:off x="2076787" y="3818634"/>
              <a:ext cx="2884410" cy="195522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val 12"/>
            <p:cNvSpPr txBox="1"/>
            <p:nvPr/>
          </p:nvSpPr>
          <p:spPr>
            <a:xfrm>
              <a:off x="2499199" y="4104969"/>
              <a:ext cx="2039586" cy="1382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000" kern="1200" dirty="0"/>
                <a:t>REACTION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822140" y="4391608"/>
            <a:ext cx="611822" cy="535508"/>
            <a:chOff x="1442897" y="4163915"/>
            <a:chExt cx="611822" cy="535508"/>
          </a:xfrm>
        </p:grpSpPr>
        <p:sp>
          <p:nvSpPr>
            <p:cNvPr id="16" name="Arrow: Right 15"/>
            <p:cNvSpPr/>
            <p:nvPr/>
          </p:nvSpPr>
          <p:spPr>
            <a:xfrm rot="13500000">
              <a:off x="1481054" y="4125758"/>
              <a:ext cx="535508" cy="61182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Arrow: Right 14"/>
            <p:cNvSpPr txBox="1"/>
            <p:nvPr/>
          </p:nvSpPr>
          <p:spPr>
            <a:xfrm rot="24300000">
              <a:off x="1618179" y="4304921"/>
              <a:ext cx="374856" cy="3670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2300" kern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33443" y="2022555"/>
            <a:ext cx="3278623" cy="2151801"/>
            <a:chOff x="-45800" y="1794862"/>
            <a:chExt cx="3278623" cy="2151801"/>
          </a:xfrm>
        </p:grpSpPr>
        <p:sp>
          <p:nvSpPr>
            <p:cNvPr id="14" name="Oval 13"/>
            <p:cNvSpPr/>
            <p:nvPr/>
          </p:nvSpPr>
          <p:spPr>
            <a:xfrm>
              <a:off x="-45800" y="1794862"/>
              <a:ext cx="3278623" cy="215180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6"/>
            <p:cNvSpPr txBox="1"/>
            <p:nvPr/>
          </p:nvSpPr>
          <p:spPr>
            <a:xfrm>
              <a:off x="434343" y="2109986"/>
              <a:ext cx="2318337" cy="1521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000" kern="1200" dirty="0"/>
                <a:t>STEREOTYPE/BIAS</a:t>
              </a:r>
              <a:br>
                <a:rPr lang="en-CA" sz="2000" kern="1200" dirty="0"/>
              </a:br>
              <a:r>
                <a:rPr lang="en-CA" sz="2000" kern="1200" dirty="0"/>
                <a:t>They </a:t>
              </a:r>
              <a:r>
                <a:rPr lang="en-CA" sz="2000" u="sng" kern="1200" dirty="0"/>
                <a:t>are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93889" y="1183291"/>
            <a:ext cx="603339" cy="611822"/>
            <a:chOff x="1414646" y="955598"/>
            <a:chExt cx="603339" cy="611822"/>
          </a:xfrm>
        </p:grpSpPr>
        <p:sp>
          <p:nvSpPr>
            <p:cNvPr id="12" name="Arrow: Right 11"/>
            <p:cNvSpPr/>
            <p:nvPr/>
          </p:nvSpPr>
          <p:spPr>
            <a:xfrm rot="18900000">
              <a:off x="1414646" y="955598"/>
              <a:ext cx="603339" cy="61182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rrow: Right 18"/>
            <p:cNvSpPr txBox="1"/>
            <p:nvPr/>
          </p:nvSpPr>
          <p:spPr>
            <a:xfrm rot="18900000">
              <a:off x="1441153" y="1141956"/>
              <a:ext cx="422337" cy="3670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A" sz="2300" kern="12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97772" y="6210033"/>
            <a:ext cx="30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Copyright: Renée Bazile-Jones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46551" y="5338514"/>
            <a:ext cx="197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1"/>
                </a:solidFill>
              </a:rPr>
              <a:t>VICTIM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340440" y="5352312"/>
            <a:ext cx="266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1"/>
                </a:solidFill>
              </a:rPr>
              <a:t>OFFENDER</a:t>
            </a:r>
          </a:p>
        </p:txBody>
      </p:sp>
    </p:spTree>
    <p:extLst>
      <p:ext uri="{BB962C8B-B14F-4D97-AF65-F5344CB8AC3E}">
        <p14:creationId xmlns:p14="http://schemas.microsoft.com/office/powerpoint/2010/main" val="958549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48" y="434516"/>
            <a:ext cx="4898930" cy="1753139"/>
          </a:xfrm>
        </p:spPr>
        <p:txBody>
          <a:bodyPr>
            <a:normAutofit fontScale="90000"/>
          </a:bodyPr>
          <a:lstStyle/>
          <a:p>
            <a:r>
              <a:rPr lang="en-US" dirty="0"/>
              <a:t>Cycle of Prejudice:</a:t>
            </a:r>
            <a:br>
              <a:rPr lang="en-US" dirty="0"/>
            </a:br>
            <a:r>
              <a:rPr lang="en-US" i="1" dirty="0"/>
              <a:t>Example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7772" y="6210033"/>
            <a:ext cx="3012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Copyright: Renée Bazile-Jones</a:t>
            </a:r>
          </a:p>
        </p:txBody>
      </p:sp>
      <p:graphicFrame>
        <p:nvGraphicFramePr>
          <p:cNvPr id="29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540938"/>
              </p:ext>
            </p:extLst>
          </p:nvPr>
        </p:nvGraphicFramePr>
        <p:xfrm>
          <a:off x="4367119" y="146957"/>
          <a:ext cx="7389451" cy="5683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282778" y="5364728"/>
            <a:ext cx="197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1"/>
                </a:solidFill>
              </a:rPr>
              <a:t>VICTIM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29340" y="5368414"/>
            <a:ext cx="266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1"/>
                </a:solidFill>
              </a:rPr>
              <a:t>OFFENDER</a:t>
            </a:r>
          </a:p>
        </p:txBody>
      </p:sp>
    </p:spTree>
    <p:extLst>
      <p:ext uri="{BB962C8B-B14F-4D97-AF65-F5344CB8AC3E}">
        <p14:creationId xmlns:p14="http://schemas.microsoft.com/office/powerpoint/2010/main" val="781579317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See Different Colour Theme">
      <a:dk1>
        <a:sysClr val="windowText" lastClr="000000"/>
      </a:dk1>
      <a:lt1>
        <a:sysClr val="window" lastClr="FFFFFF"/>
      </a:lt1>
      <a:dk2>
        <a:srgbClr val="262626"/>
      </a:dk2>
      <a:lt2>
        <a:srgbClr val="F6C6E4"/>
      </a:lt2>
      <a:accent1>
        <a:srgbClr val="EC008C"/>
      </a:accent1>
      <a:accent2>
        <a:srgbClr val="12ADB9"/>
      </a:accent2>
      <a:accent3>
        <a:srgbClr val="8B5BB9"/>
      </a:accent3>
      <a:accent4>
        <a:srgbClr val="EF96CE"/>
      </a:accent4>
      <a:accent5>
        <a:srgbClr val="31CEEF"/>
      </a:accent5>
      <a:accent6>
        <a:srgbClr val="57E4EF"/>
      </a:accent6>
      <a:hlink>
        <a:srgbClr val="12ADB9"/>
      </a:hlink>
      <a:folHlink>
        <a:srgbClr val="186AB4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CC5333-2148-48EE-A88A-734B8B90928F}" vid="{53355463-FCDB-4231-8277-522204191217}"/>
    </a:ext>
  </a:extLst>
</a:theme>
</file>

<file path=ppt/theme/theme2.xml><?xml version="1.0" encoding="utf-8"?>
<a:theme xmlns:a="http://schemas.openxmlformats.org/drawingml/2006/main" name="1_Metropolitan">
  <a:themeElements>
    <a:clrScheme name="See Different Colour Theme">
      <a:dk1>
        <a:sysClr val="windowText" lastClr="000000"/>
      </a:dk1>
      <a:lt1>
        <a:sysClr val="window" lastClr="FFFFFF"/>
      </a:lt1>
      <a:dk2>
        <a:srgbClr val="262626"/>
      </a:dk2>
      <a:lt2>
        <a:srgbClr val="F6C6E4"/>
      </a:lt2>
      <a:accent1>
        <a:srgbClr val="EC008C"/>
      </a:accent1>
      <a:accent2>
        <a:srgbClr val="12ADB9"/>
      </a:accent2>
      <a:accent3>
        <a:srgbClr val="8B5BB9"/>
      </a:accent3>
      <a:accent4>
        <a:srgbClr val="EF96CE"/>
      </a:accent4>
      <a:accent5>
        <a:srgbClr val="31CEEF"/>
      </a:accent5>
      <a:accent6>
        <a:srgbClr val="57E4EF"/>
      </a:accent6>
      <a:hlink>
        <a:srgbClr val="12ADB9"/>
      </a:hlink>
      <a:folHlink>
        <a:srgbClr val="186AB4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CC5333-2148-48EE-A88A-734B8B90928F}" vid="{8CB0BD88-5357-4F4E-826C-F49CC862364D}"/>
    </a:ext>
  </a:extLst>
</a:theme>
</file>

<file path=ppt/theme/theme3.xml><?xml version="1.0" encoding="utf-8"?>
<a:theme xmlns:a="http://schemas.openxmlformats.org/drawingml/2006/main" name="2_Metropolitan">
  <a:themeElements>
    <a:clrScheme name="See Different Colour Theme">
      <a:dk1>
        <a:sysClr val="windowText" lastClr="000000"/>
      </a:dk1>
      <a:lt1>
        <a:sysClr val="window" lastClr="FFFFFF"/>
      </a:lt1>
      <a:dk2>
        <a:srgbClr val="262626"/>
      </a:dk2>
      <a:lt2>
        <a:srgbClr val="F6C6E4"/>
      </a:lt2>
      <a:accent1>
        <a:srgbClr val="EC008C"/>
      </a:accent1>
      <a:accent2>
        <a:srgbClr val="12ADB9"/>
      </a:accent2>
      <a:accent3>
        <a:srgbClr val="8B5BB9"/>
      </a:accent3>
      <a:accent4>
        <a:srgbClr val="EF96CE"/>
      </a:accent4>
      <a:accent5>
        <a:srgbClr val="31CEEF"/>
      </a:accent5>
      <a:accent6>
        <a:srgbClr val="57E4EF"/>
      </a:accent6>
      <a:hlink>
        <a:srgbClr val="12ADB9"/>
      </a:hlink>
      <a:folHlink>
        <a:srgbClr val="186AB4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CC5333-2148-48EE-A88A-734B8B90928F}" vid="{E8DCCAAA-5EB6-490A-95A7-97F64516BD4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4F68F3DAB2C44AA8098354E25F7F67" ma:contentTypeVersion="2" ma:contentTypeDescription="Create a new document." ma:contentTypeScope="" ma:versionID="7e40cf88ecd77bbf5e4c1bf077a50c1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386dadb08e98e094fa6969272e880e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D259559-180D-4953-8E2D-D4BC4282FA82}"/>
</file>

<file path=customXml/itemProps2.xml><?xml version="1.0" encoding="utf-8"?>
<ds:datastoreItem xmlns:ds="http://schemas.openxmlformats.org/officeDocument/2006/customXml" ds:itemID="{759064C1-8DB7-4449-A538-3493053007D0}"/>
</file>

<file path=customXml/itemProps3.xml><?xml version="1.0" encoding="utf-8"?>
<ds:datastoreItem xmlns:ds="http://schemas.openxmlformats.org/officeDocument/2006/customXml" ds:itemID="{33ABC4A1-16D0-4DB4-9C72-91B1F92DD871}"/>
</file>

<file path=docProps/app.xml><?xml version="1.0" encoding="utf-8"?>
<Properties xmlns="http://schemas.openxmlformats.org/officeDocument/2006/extended-properties" xmlns:vt="http://schemas.openxmlformats.org/officeDocument/2006/docPropsVTypes">
  <Template>20160714 See Different PPT Template</Template>
  <TotalTime>764</TotalTime>
  <Words>424</Words>
  <Application>Microsoft Office PowerPoint</Application>
  <PresentationFormat>Widescreen</PresentationFormat>
  <Paragraphs>85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Palatino Linotype</vt:lpstr>
      <vt:lpstr>Metropolitan</vt:lpstr>
      <vt:lpstr>1_Metropolitan</vt:lpstr>
      <vt:lpstr>2_Metropolitan</vt:lpstr>
      <vt:lpstr>PowerPoint Presentation</vt:lpstr>
      <vt:lpstr>PowerPoint Presentation</vt:lpstr>
      <vt:lpstr>Key Concepts from Workshop 2</vt:lpstr>
      <vt:lpstr>Reading Identity </vt:lpstr>
      <vt:lpstr>Reading Identity </vt:lpstr>
      <vt:lpstr>Worldview Role Play</vt:lpstr>
      <vt:lpstr>PowerPoint Presentation</vt:lpstr>
      <vt:lpstr>Cycle of Prejudice</vt:lpstr>
      <vt:lpstr>Cycle of Prejudice: Example</vt:lpstr>
      <vt:lpstr>Stereotype vs. Bias  Part 1: Definitions</vt:lpstr>
      <vt:lpstr>Cycle of Prejudice: Example of bias</vt:lpstr>
      <vt:lpstr>Stereotype vs. Bias  Part 2: Scenarios </vt:lpstr>
      <vt:lpstr>Breaking the Cycle: Strategy One</vt:lpstr>
      <vt:lpstr>Breaking the Cycle: Strategy Two</vt:lpstr>
      <vt:lpstr>Key Concepts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3 -Prejudice, Bias and Discrimination</dc:title>
  <dc:creator>Preeti Nayak</dc:creator>
  <cp:lastModifiedBy>Preeti Nayak</cp:lastModifiedBy>
  <cp:revision>63</cp:revision>
  <dcterms:created xsi:type="dcterms:W3CDTF">2016-08-17T18:04:54Z</dcterms:created>
  <dcterms:modified xsi:type="dcterms:W3CDTF">2017-08-15T21:27:05Z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0x010100764F68F3DAB2C44AA8098354E25F7F67</vt:lpwstr>
  </property>
</Properties>
</file>